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114" y="-109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498EC6-CEDD-4735-9D51-F629AE5624AD}"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600A59C-BA3B-4F7E-AFDF-7F991925C08C}" type="slidenum">
              <a:rPr lang="en-US" smtClean="0"/>
              <a:pPr/>
              <a:t>‹#›</a:t>
            </a:fld>
            <a:endParaRPr lang="en-US"/>
          </a:p>
        </p:txBody>
      </p:sp>
    </p:spTree>
    <p:extLst>
      <p:ext uri="{BB962C8B-B14F-4D97-AF65-F5344CB8AC3E}">
        <p14:creationId xmlns:p14="http://schemas.microsoft.com/office/powerpoint/2010/main" xmlns="" val="12885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9498EC6-CEDD-4735-9D51-F629AE5624AD}"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00A59C-BA3B-4F7E-AFDF-7F991925C08C}" type="slidenum">
              <a:rPr lang="en-US" smtClean="0"/>
              <a:pPr/>
              <a:t>‹#›</a:t>
            </a:fld>
            <a:endParaRPr lang="en-US"/>
          </a:p>
        </p:txBody>
      </p:sp>
    </p:spTree>
    <p:extLst>
      <p:ext uri="{BB962C8B-B14F-4D97-AF65-F5344CB8AC3E}">
        <p14:creationId xmlns:p14="http://schemas.microsoft.com/office/powerpoint/2010/main" xmlns="" val="3785075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9498EC6-CEDD-4735-9D51-F629AE5624AD}"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00A59C-BA3B-4F7E-AFDF-7F991925C08C}"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559532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9498EC6-CEDD-4735-9D51-F629AE5624AD}" type="datetimeFigureOut">
              <a:rPr lang="en-US" smtClean="0"/>
              <a:pPr/>
              <a:t>7/15/2021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00A59C-BA3B-4F7E-AFDF-7F991925C08C}" type="slidenum">
              <a:rPr lang="en-US" smtClean="0"/>
              <a:pPr/>
              <a:t>‹#›</a:t>
            </a:fld>
            <a:endParaRPr lang="en-US"/>
          </a:p>
        </p:txBody>
      </p:sp>
    </p:spTree>
    <p:extLst>
      <p:ext uri="{BB962C8B-B14F-4D97-AF65-F5344CB8AC3E}">
        <p14:creationId xmlns:p14="http://schemas.microsoft.com/office/powerpoint/2010/main" xmlns="" val="40602136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9498EC6-CEDD-4735-9D51-F629AE5624AD}" type="datetimeFigureOut">
              <a:rPr lang="en-US" smtClean="0"/>
              <a:pPr/>
              <a:t>7/15/2021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00A59C-BA3B-4F7E-AFDF-7F991925C08C}"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705227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79498EC6-CEDD-4735-9D51-F629AE5624AD}" type="datetimeFigureOut">
              <a:rPr lang="en-US" smtClean="0"/>
              <a:pPr/>
              <a:t>7/15/2021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00A59C-BA3B-4F7E-AFDF-7F991925C08C}" type="slidenum">
              <a:rPr lang="en-US" smtClean="0"/>
              <a:pPr/>
              <a:t>‹#›</a:t>
            </a:fld>
            <a:endParaRPr lang="en-US"/>
          </a:p>
        </p:txBody>
      </p:sp>
    </p:spTree>
    <p:extLst>
      <p:ext uri="{BB962C8B-B14F-4D97-AF65-F5344CB8AC3E}">
        <p14:creationId xmlns:p14="http://schemas.microsoft.com/office/powerpoint/2010/main" xmlns="" val="1075141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98EC6-CEDD-4735-9D51-F629AE5624AD}"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00A59C-BA3B-4F7E-AFDF-7F991925C08C}" type="slidenum">
              <a:rPr lang="en-US" smtClean="0"/>
              <a:pPr/>
              <a:t>‹#›</a:t>
            </a:fld>
            <a:endParaRPr lang="en-US"/>
          </a:p>
        </p:txBody>
      </p:sp>
    </p:spTree>
    <p:extLst>
      <p:ext uri="{BB962C8B-B14F-4D97-AF65-F5344CB8AC3E}">
        <p14:creationId xmlns:p14="http://schemas.microsoft.com/office/powerpoint/2010/main" xmlns="" val="41082092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98EC6-CEDD-4735-9D51-F629AE5624AD}"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00A59C-BA3B-4F7E-AFDF-7F991925C08C}" type="slidenum">
              <a:rPr lang="en-US" smtClean="0"/>
              <a:pPr/>
              <a:t>‹#›</a:t>
            </a:fld>
            <a:endParaRPr lang="en-US"/>
          </a:p>
        </p:txBody>
      </p:sp>
    </p:spTree>
    <p:extLst>
      <p:ext uri="{BB962C8B-B14F-4D97-AF65-F5344CB8AC3E}">
        <p14:creationId xmlns:p14="http://schemas.microsoft.com/office/powerpoint/2010/main" xmlns="" val="6689047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498EC6-CEDD-4735-9D51-F629AE5624AD}"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00A59C-BA3B-4F7E-AFDF-7F991925C08C}" type="slidenum">
              <a:rPr lang="en-US" smtClean="0"/>
              <a:pPr/>
              <a:t>‹#›</a:t>
            </a:fld>
            <a:endParaRPr lang="en-US"/>
          </a:p>
        </p:txBody>
      </p:sp>
    </p:spTree>
    <p:extLst>
      <p:ext uri="{BB962C8B-B14F-4D97-AF65-F5344CB8AC3E}">
        <p14:creationId xmlns:p14="http://schemas.microsoft.com/office/powerpoint/2010/main" xmlns="" val="349689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9498EC6-CEDD-4735-9D51-F629AE5624AD}" type="datetimeFigureOut">
              <a:rPr lang="en-US" smtClean="0"/>
              <a:pPr/>
              <a:t>7/15/2021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600A59C-BA3B-4F7E-AFDF-7F991925C08C}" type="slidenum">
              <a:rPr lang="en-US" smtClean="0"/>
              <a:pPr/>
              <a:t>‹#›</a:t>
            </a:fld>
            <a:endParaRPr lang="en-US"/>
          </a:p>
        </p:txBody>
      </p:sp>
    </p:spTree>
    <p:extLst>
      <p:ext uri="{BB962C8B-B14F-4D97-AF65-F5344CB8AC3E}">
        <p14:creationId xmlns:p14="http://schemas.microsoft.com/office/powerpoint/2010/main" xmlns="" val="218893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498EC6-CEDD-4735-9D51-F629AE5624AD}" type="datetimeFigureOut">
              <a:rPr lang="en-US" smtClean="0"/>
              <a:pPr/>
              <a:t>7/15/2021</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600A59C-BA3B-4F7E-AFDF-7F991925C08C}" type="slidenum">
              <a:rPr lang="en-US" smtClean="0"/>
              <a:pPr/>
              <a:t>‹#›</a:t>
            </a:fld>
            <a:endParaRPr lang="en-US"/>
          </a:p>
        </p:txBody>
      </p:sp>
    </p:spTree>
    <p:extLst>
      <p:ext uri="{BB962C8B-B14F-4D97-AF65-F5344CB8AC3E}">
        <p14:creationId xmlns:p14="http://schemas.microsoft.com/office/powerpoint/2010/main" xmlns="" val="3979962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498EC6-CEDD-4735-9D51-F629AE5624AD}" type="datetimeFigureOut">
              <a:rPr lang="en-US" smtClean="0"/>
              <a:pPr/>
              <a:t>7/15/2021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600A59C-BA3B-4F7E-AFDF-7F991925C08C}" type="slidenum">
              <a:rPr lang="en-US" smtClean="0"/>
              <a:pPr/>
              <a:t>‹#›</a:t>
            </a:fld>
            <a:endParaRPr lang="en-US"/>
          </a:p>
        </p:txBody>
      </p:sp>
    </p:spTree>
    <p:extLst>
      <p:ext uri="{BB962C8B-B14F-4D97-AF65-F5344CB8AC3E}">
        <p14:creationId xmlns:p14="http://schemas.microsoft.com/office/powerpoint/2010/main" xmlns="" val="1196251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498EC6-CEDD-4735-9D51-F629AE5624AD}" type="datetimeFigureOut">
              <a:rPr lang="en-US" smtClean="0"/>
              <a:pPr/>
              <a:t>7/15/2021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00A59C-BA3B-4F7E-AFDF-7F991925C08C}" type="slidenum">
              <a:rPr lang="en-US" smtClean="0"/>
              <a:pPr/>
              <a:t>‹#›</a:t>
            </a:fld>
            <a:endParaRPr lang="en-US"/>
          </a:p>
        </p:txBody>
      </p:sp>
    </p:spTree>
    <p:extLst>
      <p:ext uri="{BB962C8B-B14F-4D97-AF65-F5344CB8AC3E}">
        <p14:creationId xmlns:p14="http://schemas.microsoft.com/office/powerpoint/2010/main" xmlns="" val="3823023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98EC6-CEDD-4735-9D51-F629AE5624AD}" type="datetimeFigureOut">
              <a:rPr lang="en-US" smtClean="0"/>
              <a:pPr/>
              <a:t>7/15/2021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00A59C-BA3B-4F7E-AFDF-7F991925C08C}" type="slidenum">
              <a:rPr lang="en-US" smtClean="0"/>
              <a:pPr/>
              <a:t>‹#›</a:t>
            </a:fld>
            <a:endParaRPr lang="en-US"/>
          </a:p>
        </p:txBody>
      </p:sp>
    </p:spTree>
    <p:extLst>
      <p:ext uri="{BB962C8B-B14F-4D97-AF65-F5344CB8AC3E}">
        <p14:creationId xmlns:p14="http://schemas.microsoft.com/office/powerpoint/2010/main" xmlns="" val="21618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9498EC6-CEDD-4735-9D51-F629AE5624AD}" type="datetimeFigureOut">
              <a:rPr lang="en-US" smtClean="0"/>
              <a:pPr/>
              <a:t>7/15/2021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00A59C-BA3B-4F7E-AFDF-7F991925C08C}" type="slidenum">
              <a:rPr lang="en-US" smtClean="0"/>
              <a:pPr/>
              <a:t>‹#›</a:t>
            </a:fld>
            <a:endParaRPr lang="en-US"/>
          </a:p>
        </p:txBody>
      </p:sp>
    </p:spTree>
    <p:extLst>
      <p:ext uri="{BB962C8B-B14F-4D97-AF65-F5344CB8AC3E}">
        <p14:creationId xmlns:p14="http://schemas.microsoft.com/office/powerpoint/2010/main" xmlns="" val="372772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9498EC6-CEDD-4735-9D51-F629AE5624AD}" type="datetimeFigureOut">
              <a:rPr lang="en-US" smtClean="0"/>
              <a:pPr/>
              <a:t>7/15/2021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600A59C-BA3B-4F7E-AFDF-7F991925C08C}" type="slidenum">
              <a:rPr lang="en-US" smtClean="0"/>
              <a:pPr/>
              <a:t>‹#›</a:t>
            </a:fld>
            <a:endParaRPr lang="en-US"/>
          </a:p>
        </p:txBody>
      </p:sp>
    </p:spTree>
    <p:extLst>
      <p:ext uri="{BB962C8B-B14F-4D97-AF65-F5344CB8AC3E}">
        <p14:creationId xmlns:p14="http://schemas.microsoft.com/office/powerpoint/2010/main" xmlns="" val="1459772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79498EC6-CEDD-4735-9D51-F629AE5624AD}" type="datetimeFigureOut">
              <a:rPr lang="en-US" smtClean="0"/>
              <a:pPr/>
              <a:t>7/15/2021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600A59C-BA3B-4F7E-AFDF-7F991925C08C}" type="slidenum">
              <a:rPr lang="en-US" smtClean="0"/>
              <a:pPr/>
              <a:t>‹#›</a:t>
            </a:fld>
            <a:endParaRPr lang="en-US"/>
          </a:p>
        </p:txBody>
      </p:sp>
    </p:spTree>
    <p:extLst>
      <p:ext uri="{BB962C8B-B14F-4D97-AF65-F5344CB8AC3E}">
        <p14:creationId xmlns:p14="http://schemas.microsoft.com/office/powerpoint/2010/main" xmlns="" val="1973538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a:latin typeface="Arabic Typesetting" panose="03020402040406030203" pitchFamily="66" charset="-78"/>
                <a:cs typeface="Arabic Typesetting" panose="03020402040406030203" pitchFamily="66" charset="-78"/>
              </a:rPr>
              <a:t>نمو وظهور الانفعالات </a:t>
            </a:r>
            <a:endParaRPr lang="en-US"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3251751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just" rtl="1">
              <a:buNone/>
            </a:pPr>
            <a:r>
              <a:rPr lang="ar-IQ" dirty="0"/>
              <a:t> </a:t>
            </a:r>
            <a:r>
              <a:rPr lang="ar-IQ" sz="3600" dirty="0">
                <a:latin typeface="Arabic Typesetting" panose="03020402040406030203" pitchFamily="66" charset="-78"/>
                <a:cs typeface="Arabic Typesetting" panose="03020402040406030203" pitchFamily="66" charset="-78"/>
              </a:rPr>
              <a:t>يستعمل كل من المتخصصين وغير المتخصصين كلمة انفعال للإشارة إلى </a:t>
            </a:r>
            <a:r>
              <a:rPr lang="ar-IQ" sz="3600" u="sng" dirty="0">
                <a:solidFill>
                  <a:srgbClr val="FF0000"/>
                </a:solidFill>
                <a:latin typeface="Arabic Typesetting" panose="03020402040406030203" pitchFamily="66" charset="-78"/>
                <a:cs typeface="Arabic Typesetting" panose="03020402040406030203" pitchFamily="66" charset="-78"/>
              </a:rPr>
              <a:t>الحالة التي تكون فيها التغيرات الفسلجية مصاحبة للنشاط العقلي</a:t>
            </a:r>
            <a:r>
              <a:rPr lang="ar-IQ" sz="3600" dirty="0">
                <a:latin typeface="Arabic Typesetting" panose="03020402040406030203" pitchFamily="66" charset="-78"/>
                <a:cs typeface="Arabic Typesetting" panose="03020402040406030203" pitchFamily="66" charset="-78"/>
              </a:rPr>
              <a:t>. وأسهل طريقة للتعرف على هذه المسألة هي عندما يظهر الكائن الحي الاضطراب </a:t>
            </a:r>
            <a:r>
              <a:rPr lang="en-US" sz="3600" dirty="0">
                <a:latin typeface="Arabic Typesetting" panose="03020402040406030203" pitchFamily="66" charset="-78"/>
                <a:cs typeface="Arabic Typesetting" panose="03020402040406030203" pitchFamily="66" charset="-78"/>
              </a:rPr>
              <a:t>stirred up </a:t>
            </a:r>
            <a:r>
              <a:rPr lang="ar-IQ" sz="3600" dirty="0" smtClean="0">
                <a:latin typeface="Arabic Typesetting" panose="03020402040406030203" pitchFamily="66" charset="-78"/>
                <a:cs typeface="Arabic Typesetting" panose="03020402040406030203" pitchFamily="66" charset="-78"/>
              </a:rPr>
              <a:t> بشكل </a:t>
            </a:r>
            <a:r>
              <a:rPr lang="ar-IQ" sz="3600" dirty="0">
                <a:latin typeface="Arabic Typesetting" panose="03020402040406030203" pitchFamily="66" charset="-78"/>
                <a:cs typeface="Arabic Typesetting" panose="03020402040406030203" pitchFamily="66" charset="-78"/>
              </a:rPr>
              <a:t>ملاحظ، كما هي الحال عندما ترتفع أصواتنا بشكل غير طبيعي أو عندما يحمر الوجه خجلا </a:t>
            </a:r>
            <a:r>
              <a:rPr lang="en-US" sz="3600" dirty="0">
                <a:latin typeface="Arabic Typesetting" panose="03020402040406030203" pitchFamily="66" charset="-78"/>
                <a:cs typeface="Arabic Typesetting" panose="03020402040406030203" pitchFamily="66" charset="-78"/>
              </a:rPr>
              <a:t>blush </a:t>
            </a:r>
            <a:r>
              <a:rPr lang="ar-IQ" sz="3600" dirty="0" smtClean="0">
                <a:latin typeface="Arabic Typesetting" panose="03020402040406030203" pitchFamily="66" charset="-78"/>
                <a:cs typeface="Arabic Typesetting" panose="03020402040406030203" pitchFamily="66" charset="-78"/>
              </a:rPr>
              <a:t> أو </a:t>
            </a:r>
            <a:r>
              <a:rPr lang="ar-IQ" sz="3600" dirty="0">
                <a:latin typeface="Arabic Typesetting" panose="03020402040406030203" pitchFamily="66" charset="-78"/>
                <a:cs typeface="Arabic Typesetting" panose="03020402040406030203" pitchFamily="66" charset="-78"/>
              </a:rPr>
              <a:t>يصبح شاحبا </a:t>
            </a:r>
            <a:r>
              <a:rPr lang="en-US" sz="3600" dirty="0">
                <a:latin typeface="Arabic Typesetting" panose="03020402040406030203" pitchFamily="66" charset="-78"/>
                <a:cs typeface="Arabic Typesetting" panose="03020402040406030203" pitchFamily="66" charset="-78"/>
              </a:rPr>
              <a:t>pale، </a:t>
            </a:r>
            <a:r>
              <a:rPr lang="ar-IQ" sz="3600" dirty="0">
                <a:latin typeface="Arabic Typesetting" panose="03020402040406030203" pitchFamily="66" charset="-78"/>
                <a:cs typeface="Arabic Typesetting" panose="03020402040406030203" pitchFamily="66" charset="-78"/>
              </a:rPr>
              <a:t>وأحيانا ترتجف عضلات الجسم أو الوجه أو الاثنين معا – ينتج الارتجاف أو الارتعاش نتيجة لعمل مجموعتين من العضلات بشكل متعارض – أو الضغط على الأسنان، بعض الناس عندما ينفعلون يقومون بفتح وإغماض أعينهم بشكل متكرر </a:t>
            </a:r>
            <a:r>
              <a:rPr lang="en-US" sz="3600" dirty="0">
                <a:latin typeface="Arabic Typesetting" panose="03020402040406030203" pitchFamily="66" charset="-78"/>
                <a:cs typeface="Arabic Typesetting" panose="03020402040406030203" pitchFamily="66" charset="-78"/>
              </a:rPr>
              <a:t>eye blinking، </a:t>
            </a:r>
            <a:r>
              <a:rPr lang="ar-IQ" sz="3600" dirty="0">
                <a:latin typeface="Arabic Typesetting" panose="03020402040406030203" pitchFamily="66" charset="-78"/>
                <a:cs typeface="Arabic Typesetting" panose="03020402040406030203" pitchFamily="66" charset="-78"/>
              </a:rPr>
              <a:t>آخرين يقومون بحك مؤخر الرأس...الخ من العلامات المختلفة الكثيرة.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1089407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rtl="1">
              <a:buNone/>
            </a:pPr>
            <a:r>
              <a:rPr lang="ar-IQ" sz="3600" u="sng" dirty="0" smtClean="0">
                <a:solidFill>
                  <a:srgbClr val="FF0000"/>
                </a:solidFill>
                <a:latin typeface="Arabic Typesetting" panose="03020402040406030203" pitchFamily="66" charset="-78"/>
                <a:cs typeface="Arabic Typesetting" panose="03020402040406030203" pitchFamily="66" charset="-78"/>
              </a:rPr>
              <a:t>في </a:t>
            </a:r>
            <a:r>
              <a:rPr lang="ar-IQ" sz="3600" u="sng" dirty="0">
                <a:solidFill>
                  <a:srgbClr val="FF0000"/>
                </a:solidFill>
                <a:latin typeface="Arabic Typesetting" panose="03020402040406030203" pitchFamily="66" charset="-78"/>
                <a:cs typeface="Arabic Typesetting" panose="03020402040406030203" pitchFamily="66" charset="-78"/>
              </a:rPr>
              <a:t>مثل هذه الحالات يمكن ان نعطي أنفسنا الحق للحكم على أنفسنا أو على الآخرين باننا تحت ضغط حالة انفعالية معينة</a:t>
            </a:r>
            <a:r>
              <a:rPr lang="ar-IQ" sz="3600" dirty="0">
                <a:latin typeface="Arabic Typesetting" panose="03020402040406030203" pitchFamily="66" charset="-78"/>
                <a:cs typeface="Arabic Typesetting" panose="03020402040406030203" pitchFamily="66" charset="-78"/>
              </a:rPr>
              <a:t>. </a:t>
            </a:r>
            <a:endParaRPr lang="ar-IQ" sz="3600" dirty="0" smtClean="0">
              <a:latin typeface="Arabic Typesetting" panose="03020402040406030203" pitchFamily="66" charset="-78"/>
              <a:cs typeface="Arabic Typesetting" panose="03020402040406030203" pitchFamily="66" charset="-78"/>
            </a:endParaRPr>
          </a:p>
          <a:p>
            <a:pPr marL="0" indent="0" algn="just" rtl="1">
              <a:buNone/>
            </a:pPr>
            <a:r>
              <a:rPr lang="ar-IQ" sz="3600" dirty="0" smtClean="0">
                <a:latin typeface="Arabic Typesetting" panose="03020402040406030203" pitchFamily="66" charset="-78"/>
                <a:cs typeface="Arabic Typesetting" panose="03020402040406030203" pitchFamily="66" charset="-78"/>
              </a:rPr>
              <a:t>في </a:t>
            </a:r>
            <a:r>
              <a:rPr lang="ar-IQ" sz="3600" dirty="0">
                <a:latin typeface="Arabic Typesetting" panose="03020402040406030203" pitchFamily="66" charset="-78"/>
                <a:cs typeface="Arabic Typesetting" panose="03020402040406030203" pitchFamily="66" charset="-78"/>
              </a:rPr>
              <a:t>أحيان أخرى تكون الإشارات أو التعبيرات غير واضحة وذلك نتيجة لمحاولتنا السيطرة على هذه الإشارات الظاهرة </a:t>
            </a:r>
            <a:r>
              <a:rPr lang="en-US" sz="3600" dirty="0">
                <a:latin typeface="Arabic Typesetting" panose="03020402040406030203" pitchFamily="66" charset="-78"/>
                <a:cs typeface="Arabic Typesetting" panose="03020402040406030203" pitchFamily="66" charset="-78"/>
              </a:rPr>
              <a:t>out ward</a:t>
            </a:r>
            <a:r>
              <a:rPr lang="ar-IQ" sz="3600" dirty="0">
                <a:latin typeface="Arabic Typesetting" panose="03020402040406030203" pitchFamily="66" charset="-78"/>
                <a:cs typeface="Arabic Typesetting" panose="03020402040406030203" pitchFamily="66" charset="-78"/>
              </a:rPr>
              <a:t> ولكننا مع هذا نشعر بالارتجاف داخليا أو نشعر بالغليان حتى في الجو </a:t>
            </a:r>
            <a:r>
              <a:rPr lang="ar-IQ" sz="3600" dirty="0" smtClean="0">
                <a:latin typeface="Arabic Typesetting" panose="03020402040406030203" pitchFamily="66" charset="-78"/>
                <a:cs typeface="Arabic Typesetting" panose="03020402040406030203" pitchFamily="66" charset="-78"/>
              </a:rPr>
              <a:t>البارد، </a:t>
            </a:r>
            <a:r>
              <a:rPr lang="ar-IQ" sz="3600" dirty="0">
                <a:latin typeface="Arabic Typesetting" panose="03020402040406030203" pitchFamily="66" charset="-78"/>
                <a:cs typeface="Arabic Typesetting" panose="03020402040406030203" pitchFamily="66" charset="-78"/>
              </a:rPr>
              <a:t>أو بجفاف في </a:t>
            </a:r>
            <a:r>
              <a:rPr lang="ar-IQ" sz="3600" dirty="0" smtClean="0">
                <a:latin typeface="Arabic Typesetting" panose="03020402040406030203" pitchFamily="66" charset="-78"/>
                <a:cs typeface="Arabic Typesetting" panose="03020402040406030203" pitchFamily="66" charset="-78"/>
              </a:rPr>
              <a:t>الفم، </a:t>
            </a:r>
            <a:r>
              <a:rPr lang="ar-IQ" sz="3600" dirty="0">
                <a:latin typeface="Arabic Typesetting" panose="03020402040406030203" pitchFamily="66" charset="-78"/>
                <a:cs typeface="Arabic Typesetting" panose="03020402040406030203" pitchFamily="66" charset="-78"/>
              </a:rPr>
              <a:t>أو تسارع </a:t>
            </a:r>
            <a:r>
              <a:rPr lang="ar-IQ" sz="3600" dirty="0" smtClean="0">
                <a:latin typeface="Arabic Typesetting" panose="03020402040406030203" pitchFamily="66" charset="-78"/>
                <a:cs typeface="Arabic Typesetting" panose="03020402040406030203" pitchFamily="66" charset="-78"/>
              </a:rPr>
              <a:t>النبض، </a:t>
            </a:r>
            <a:r>
              <a:rPr lang="ar-IQ" sz="3600" dirty="0">
                <a:latin typeface="Arabic Typesetting" panose="03020402040406030203" pitchFamily="66" charset="-78"/>
                <a:cs typeface="Arabic Typesetting" panose="03020402040406030203" pitchFamily="66" charset="-78"/>
              </a:rPr>
              <a:t>و الإحساس بالثقل في منطقة المعدة.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2481262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763486"/>
            <a:ext cx="8915400" cy="4147736"/>
          </a:xfrm>
        </p:spPr>
        <p:txBody>
          <a:bodyPr>
            <a:noAutofit/>
          </a:bodyPr>
          <a:lstStyle/>
          <a:p>
            <a:pPr marL="0" indent="0" algn="just" rtl="1">
              <a:buNone/>
            </a:pPr>
            <a:r>
              <a:rPr lang="ar-IQ" sz="3600" dirty="0">
                <a:latin typeface="Arabic Typesetting" panose="03020402040406030203" pitchFamily="66" charset="-78"/>
                <a:cs typeface="Arabic Typesetting" panose="03020402040406030203" pitchFamily="66" charset="-78"/>
              </a:rPr>
              <a:t>ولكن </a:t>
            </a:r>
            <a:r>
              <a:rPr lang="ar-IQ" sz="3600" u="sng" dirty="0">
                <a:solidFill>
                  <a:srgbClr val="FF0000"/>
                </a:solidFill>
                <a:latin typeface="Arabic Typesetting" panose="03020402040406030203" pitchFamily="66" charset="-78"/>
                <a:cs typeface="Arabic Typesetting" panose="03020402040406030203" pitchFamily="66" charset="-78"/>
              </a:rPr>
              <a:t>هناك أيضا انفعالات هادئة حيث يكون فيها الجسم في حالة من الهدوء والاسترخاء أو الانبساط والسعادة </a:t>
            </a:r>
            <a:r>
              <a:rPr lang="ar-IQ" sz="3600" dirty="0">
                <a:latin typeface="Arabic Typesetting" panose="03020402040406030203" pitchFamily="66" charset="-78"/>
                <a:cs typeface="Arabic Typesetting" panose="03020402040406030203" pitchFamily="66" charset="-78"/>
              </a:rPr>
              <a:t>كما يحصل مثلا عند الاستماع إلى </a:t>
            </a:r>
            <a:r>
              <a:rPr lang="ar-IQ" sz="3600" dirty="0" smtClean="0">
                <a:latin typeface="Arabic Typesetting" panose="03020402040406030203" pitchFamily="66" charset="-78"/>
                <a:cs typeface="Arabic Typesetting" panose="03020402040406030203" pitchFamily="66" charset="-78"/>
              </a:rPr>
              <a:t>شئ محبب، أو رؤية شئ جميل، </a:t>
            </a:r>
            <a:r>
              <a:rPr lang="ar-IQ" sz="3600" dirty="0">
                <a:latin typeface="Arabic Typesetting" panose="03020402040406030203" pitchFamily="66" charset="-78"/>
                <a:cs typeface="Arabic Typesetting" panose="03020402040406030203" pitchFamily="66" charset="-78"/>
              </a:rPr>
              <a:t>في مثل هكذا حالة فان العمليات الفسلجية تتأثر أيضا بطريقة ما.</a:t>
            </a:r>
          </a:p>
          <a:p>
            <a:pPr marL="0" indent="0" algn="just" rtl="1">
              <a:buNone/>
            </a:pPr>
            <a:r>
              <a:rPr lang="ar-IQ" sz="3600" dirty="0">
                <a:latin typeface="Arabic Typesetting" panose="03020402040406030203" pitchFamily="66" charset="-78"/>
                <a:cs typeface="Arabic Typesetting" panose="03020402040406030203" pitchFamily="66" charset="-78"/>
              </a:rPr>
              <a:t>    ان هذه التعبيرات وغيرها كثير هي عامة، بمعنى انها تتكرر في كل الانفعالات السارة منها والمؤلمة، بكلمة أخرى </a:t>
            </a:r>
            <a:r>
              <a:rPr lang="ar-IQ" sz="3600" u="sng" dirty="0">
                <a:solidFill>
                  <a:srgbClr val="FF0000"/>
                </a:solidFill>
                <a:latin typeface="Arabic Typesetting" panose="03020402040406030203" pitchFamily="66" charset="-78"/>
                <a:cs typeface="Arabic Typesetting" panose="03020402040406030203" pitchFamily="66" charset="-78"/>
              </a:rPr>
              <a:t>فان إدراك هذه الدلائل والإشارات لوحدها غير كافٍ  في معظم الأحيان للتعرف على المدلولات الانفعالية أو ما يعتمل في داخل الإنسان الذي يظهر هذه الانفعالات. </a:t>
            </a:r>
            <a:endParaRPr lang="en-US" sz="3600" u="sng" dirty="0">
              <a:solidFill>
                <a:srgbClr val="FF0000"/>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33796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73958" y="248194"/>
            <a:ext cx="10718042" cy="5893299"/>
          </a:xfrm>
        </p:spPr>
        <p:txBody>
          <a:bodyPr>
            <a:normAutofit fontScale="92500"/>
          </a:bodyPr>
          <a:lstStyle/>
          <a:p>
            <a:pPr marL="0" indent="0" algn="just" rtl="1">
              <a:buNone/>
            </a:pPr>
            <a:r>
              <a:rPr lang="ar-IQ" dirty="0"/>
              <a:t> </a:t>
            </a:r>
            <a:r>
              <a:rPr lang="ar-IQ" sz="3600" dirty="0">
                <a:latin typeface="Arabic Typesetting" panose="03020402040406030203" pitchFamily="66" charset="-78"/>
                <a:cs typeface="Arabic Typesetting" panose="03020402040406030203" pitchFamily="66" charset="-78"/>
              </a:rPr>
              <a:t>تمت ملاحظة استجابة (62) وليد </a:t>
            </a:r>
            <a:r>
              <a:rPr lang="en-US" sz="3600" dirty="0">
                <a:latin typeface="Arabic Typesetting" panose="03020402040406030203" pitchFamily="66" charset="-78"/>
                <a:cs typeface="Arabic Typesetting" panose="03020402040406030203" pitchFamily="66" charset="-78"/>
              </a:rPr>
              <a:t>infants </a:t>
            </a:r>
            <a:r>
              <a:rPr lang="ar-IQ" sz="3600" dirty="0" smtClean="0">
                <a:latin typeface="Arabic Typesetting" panose="03020402040406030203" pitchFamily="66" charset="-78"/>
                <a:cs typeface="Arabic Typesetting" panose="03020402040406030203" pitchFamily="66" charset="-78"/>
              </a:rPr>
              <a:t> وبشكل </a:t>
            </a:r>
            <a:r>
              <a:rPr lang="ar-IQ" sz="3600" dirty="0">
                <a:latin typeface="Arabic Typesetting" panose="03020402040406030203" pitchFamily="66" charset="-78"/>
                <a:cs typeface="Arabic Typesetting" panose="03020402040406030203" pitchFamily="66" charset="-78"/>
              </a:rPr>
              <a:t>يومي، وذلك في دراسة قام بها بريدجز </a:t>
            </a:r>
            <a:r>
              <a:rPr lang="en-US" sz="3600" dirty="0">
                <a:latin typeface="Arabic Typesetting" panose="03020402040406030203" pitchFamily="66" charset="-78"/>
                <a:cs typeface="Arabic Typesetting" panose="03020402040406030203" pitchFamily="66" charset="-78"/>
              </a:rPr>
              <a:t>Bridges (1932)، </a:t>
            </a:r>
            <a:r>
              <a:rPr lang="ar-IQ" sz="3600" dirty="0">
                <a:latin typeface="Arabic Typesetting" panose="03020402040406030203" pitchFamily="66" charset="-78"/>
                <a:cs typeface="Arabic Typesetting" panose="03020402040406030203" pitchFamily="66" charset="-78"/>
              </a:rPr>
              <a:t>ونتيجة لهذه الملاحظة اليومية تم وضع ما يمكن تسميته بخارطة لتطور السلوك الانفعالي لدى الطفل. </a:t>
            </a:r>
            <a:endParaRPr lang="ar-IQ" sz="3600" dirty="0" smtClean="0">
              <a:latin typeface="Arabic Typesetting" panose="03020402040406030203" pitchFamily="66" charset="-78"/>
              <a:cs typeface="Arabic Typesetting" panose="03020402040406030203" pitchFamily="66" charset="-78"/>
            </a:endParaRPr>
          </a:p>
          <a:p>
            <a:pPr algn="just" rtl="1"/>
            <a:r>
              <a:rPr lang="ar-IQ" sz="3600" dirty="0" smtClean="0">
                <a:latin typeface="Arabic Typesetting" panose="03020402040406030203" pitchFamily="66" charset="-78"/>
                <a:cs typeface="Arabic Typesetting" panose="03020402040406030203" pitchFamily="66" charset="-78"/>
              </a:rPr>
              <a:t>يمكن </a:t>
            </a:r>
            <a:r>
              <a:rPr lang="ar-IQ" sz="3600" dirty="0">
                <a:latin typeface="Arabic Typesetting" panose="03020402040406030203" pitchFamily="66" charset="-78"/>
                <a:cs typeface="Arabic Typesetting" panose="03020402040406030203" pitchFamily="66" charset="-78"/>
              </a:rPr>
              <a:t>ملاحظة </a:t>
            </a:r>
            <a:r>
              <a:rPr lang="ar-IQ" sz="3600" u="sng" dirty="0">
                <a:solidFill>
                  <a:srgbClr val="FF0000"/>
                </a:solidFill>
                <a:latin typeface="Arabic Typesetting" panose="03020402040406030203" pitchFamily="66" charset="-78"/>
                <a:cs typeface="Arabic Typesetting" panose="03020402040406030203" pitchFamily="66" charset="-78"/>
              </a:rPr>
              <a:t>انفعال وحيد خلال الأسابيع الأولى بعد الولادة</a:t>
            </a:r>
            <a:r>
              <a:rPr lang="ar-IQ" sz="3600" u="sng" dirty="0">
                <a:latin typeface="Arabic Typesetting" panose="03020402040406030203" pitchFamily="66" charset="-78"/>
                <a:cs typeface="Arabic Typesetting" panose="03020402040406030203" pitchFamily="66" charset="-78"/>
              </a:rPr>
              <a:t> وهو عبارة عن </a:t>
            </a:r>
            <a:r>
              <a:rPr lang="ar-IQ" sz="3600" b="1" u="sng" dirty="0">
                <a:solidFill>
                  <a:srgbClr val="0070C0"/>
                </a:solidFill>
                <a:latin typeface="Arabic Typesetting" panose="03020402040406030203" pitchFamily="66" charset="-78"/>
                <a:cs typeface="Arabic Typesetting" panose="03020402040406030203" pitchFamily="66" charset="-78"/>
              </a:rPr>
              <a:t>تهيج عام غير </a:t>
            </a:r>
            <a:r>
              <a:rPr lang="ar-IQ" sz="3600" b="1" u="sng" dirty="0" smtClean="0">
                <a:solidFill>
                  <a:srgbClr val="0070C0"/>
                </a:solidFill>
                <a:latin typeface="Arabic Typesetting" panose="03020402040406030203" pitchFamily="66" charset="-78"/>
                <a:cs typeface="Arabic Typesetting" panose="03020402040406030203" pitchFamily="66" charset="-78"/>
              </a:rPr>
              <a:t>محدد</a:t>
            </a:r>
            <a:r>
              <a:rPr lang="en-US" sz="3600" b="1" u="sng" dirty="0" smtClean="0">
                <a:solidFill>
                  <a:srgbClr val="0070C0"/>
                </a:solidFill>
                <a:latin typeface="Arabic Typesetting" panose="03020402040406030203" pitchFamily="66" charset="-78"/>
                <a:cs typeface="Arabic Typesetting" panose="03020402040406030203" pitchFamily="66" charset="-78"/>
              </a:rPr>
              <a:t>excitement</a:t>
            </a:r>
            <a:r>
              <a:rPr lang="ar-IQ" sz="3600" b="1" u="sng" dirty="0" smtClean="0">
                <a:solidFill>
                  <a:srgbClr val="0070C0"/>
                </a:solidFill>
                <a:latin typeface="Arabic Typesetting" panose="03020402040406030203" pitchFamily="66" charset="-78"/>
                <a:cs typeface="Arabic Typesetting" panose="03020402040406030203" pitchFamily="66" charset="-78"/>
              </a:rPr>
              <a:t> </a:t>
            </a:r>
            <a:r>
              <a:rPr lang="ar-IQ" sz="3600" dirty="0" smtClean="0">
                <a:latin typeface="Arabic Typesetting" panose="03020402040406030203" pitchFamily="66" charset="-78"/>
                <a:cs typeface="Arabic Typesetting" panose="03020402040406030203" pitchFamily="66" charset="-78"/>
              </a:rPr>
              <a:t> </a:t>
            </a:r>
            <a:endParaRPr lang="ar-IQ" sz="3600" dirty="0" smtClean="0">
              <a:latin typeface="Arabic Typesetting" panose="03020402040406030203" pitchFamily="66" charset="-78"/>
              <a:cs typeface="Arabic Typesetting" panose="03020402040406030203" pitchFamily="66" charset="-78"/>
            </a:endParaRPr>
          </a:p>
          <a:p>
            <a:pPr algn="just" rtl="1"/>
            <a:r>
              <a:rPr lang="ar-IQ" sz="3600" u="sng" dirty="0" smtClean="0">
                <a:solidFill>
                  <a:srgbClr val="FF0000"/>
                </a:solidFill>
                <a:latin typeface="Arabic Typesetting" panose="03020402040406030203" pitchFamily="66" charset="-78"/>
                <a:cs typeface="Arabic Typesetting" panose="03020402040406030203" pitchFamily="66" charset="-78"/>
              </a:rPr>
              <a:t>يظهر </a:t>
            </a:r>
            <a:r>
              <a:rPr lang="ar-IQ" sz="3600" u="sng" dirty="0">
                <a:solidFill>
                  <a:srgbClr val="FF0000"/>
                </a:solidFill>
                <a:latin typeface="Arabic Typesetting" panose="03020402040406030203" pitchFamily="66" charset="-78"/>
                <a:cs typeface="Arabic Typesetting" panose="03020402040406030203" pitchFamily="66" charset="-78"/>
              </a:rPr>
              <a:t>انفعالان مميزان في الشهر الثالث من العمر</a:t>
            </a:r>
            <a:r>
              <a:rPr lang="ar-IQ" sz="3600" u="sng" dirty="0">
                <a:latin typeface="Arabic Typesetting" panose="03020402040406030203" pitchFamily="66" charset="-78"/>
                <a:cs typeface="Arabic Typesetting" panose="03020402040406030203" pitchFamily="66" charset="-78"/>
              </a:rPr>
              <a:t> تقريبا هما </a:t>
            </a:r>
            <a:r>
              <a:rPr lang="ar-IQ" sz="3600" b="1" u="sng" dirty="0">
                <a:solidFill>
                  <a:srgbClr val="0070C0"/>
                </a:solidFill>
                <a:latin typeface="Arabic Typesetting" panose="03020402040406030203" pitchFamily="66" charset="-78"/>
                <a:cs typeface="Arabic Typesetting" panose="03020402040406030203" pitchFamily="66" charset="-78"/>
              </a:rPr>
              <a:t>عدم الارتياح </a:t>
            </a:r>
            <a:r>
              <a:rPr lang="en-US" sz="3600" b="1" u="sng" dirty="0">
                <a:solidFill>
                  <a:srgbClr val="0070C0"/>
                </a:solidFill>
                <a:latin typeface="Arabic Typesetting" panose="03020402040406030203" pitchFamily="66" charset="-78"/>
                <a:cs typeface="Arabic Typesetting" panose="03020402040406030203" pitchFamily="66" charset="-78"/>
              </a:rPr>
              <a:t>distress</a:t>
            </a:r>
            <a:r>
              <a:rPr lang="en-US" sz="3600" u="sng" dirty="0">
                <a:latin typeface="Arabic Typesetting" panose="03020402040406030203" pitchFamily="66" charset="-78"/>
                <a:cs typeface="Arabic Typesetting" panose="03020402040406030203" pitchFamily="66" charset="-78"/>
              </a:rPr>
              <a:t>، </a:t>
            </a:r>
            <a:r>
              <a:rPr lang="ar-IQ" sz="3600" u="sng" dirty="0">
                <a:latin typeface="Arabic Typesetting" panose="03020402040406030203" pitchFamily="66" charset="-78"/>
                <a:cs typeface="Arabic Typesetting" panose="03020402040406030203" pitchFamily="66" charset="-78"/>
              </a:rPr>
              <a:t>والذي يعبر عن نفسه من خلال البكاء. والانفعال الثاني هو </a:t>
            </a:r>
            <a:r>
              <a:rPr lang="ar-IQ" sz="3600" b="1" u="sng" dirty="0">
                <a:solidFill>
                  <a:srgbClr val="0070C0"/>
                </a:solidFill>
                <a:latin typeface="Arabic Typesetting" panose="03020402040406030203" pitchFamily="66" charset="-78"/>
                <a:cs typeface="Arabic Typesetting" panose="03020402040406030203" pitchFamily="66" charset="-78"/>
              </a:rPr>
              <a:t>السرور والرضا</a:t>
            </a:r>
            <a:r>
              <a:rPr lang="ar-IQ" sz="3600" u="sng" dirty="0">
                <a:latin typeface="Arabic Typesetting" panose="03020402040406030203" pitchFamily="66" charset="-78"/>
                <a:cs typeface="Arabic Typesetting" panose="03020402040406030203" pitchFamily="66" charset="-78"/>
              </a:rPr>
              <a:t> ويعبر عن نفسه من خلال الابتسام والمناغاة </a:t>
            </a:r>
            <a:r>
              <a:rPr lang="en-US" sz="3600" u="sng" dirty="0">
                <a:latin typeface="Arabic Typesetting" panose="03020402040406030203" pitchFamily="66" charset="-78"/>
                <a:cs typeface="Arabic Typesetting" panose="03020402040406030203" pitchFamily="66" charset="-78"/>
              </a:rPr>
              <a:t>gurgling، </a:t>
            </a:r>
            <a:r>
              <a:rPr lang="ar-IQ" sz="3600" u="sng" dirty="0">
                <a:latin typeface="Arabic Typesetting" panose="03020402040406030203" pitchFamily="66" charset="-78"/>
                <a:cs typeface="Arabic Typesetting" panose="03020402040406030203" pitchFamily="66" charset="-78"/>
              </a:rPr>
              <a:t>وعملية الارتخاء </a:t>
            </a:r>
            <a:r>
              <a:rPr lang="ar-IQ" sz="3600" u="sng" dirty="0" smtClean="0">
                <a:latin typeface="Arabic Typesetting" panose="03020402040406030203" pitchFamily="66" charset="-78"/>
                <a:cs typeface="Arabic Typesetting" panose="03020402040406030203" pitchFamily="66" charset="-78"/>
              </a:rPr>
              <a:t>العضلي</a:t>
            </a:r>
            <a:r>
              <a:rPr lang="en-US" sz="3600" u="sng" dirty="0" smtClean="0">
                <a:latin typeface="Arabic Typesetting" panose="03020402040406030203" pitchFamily="66" charset="-78"/>
                <a:cs typeface="Arabic Typesetting" panose="03020402040406030203" pitchFamily="66" charset="-78"/>
              </a:rPr>
              <a:t>muscular relaxation </a:t>
            </a:r>
            <a:r>
              <a:rPr lang="ar-IQ" sz="3600" u="sng" dirty="0" smtClean="0">
                <a:latin typeface="Arabic Typesetting" panose="03020402040406030203" pitchFamily="66" charset="-78"/>
                <a:cs typeface="Arabic Typesetting" panose="03020402040406030203" pitchFamily="66" charset="-78"/>
              </a:rPr>
              <a:t>.</a:t>
            </a:r>
            <a:r>
              <a:rPr lang="ar-IQ" sz="3600" dirty="0" smtClean="0">
                <a:latin typeface="Arabic Typesetting" panose="03020402040406030203" pitchFamily="66" charset="-78"/>
                <a:cs typeface="Arabic Typesetting" panose="03020402040406030203" pitchFamily="66" charset="-78"/>
              </a:rPr>
              <a:t> </a:t>
            </a:r>
          </a:p>
          <a:p>
            <a:pPr algn="just" rtl="1"/>
            <a:r>
              <a:rPr lang="ar-IQ" sz="3600" u="sng" dirty="0" smtClean="0">
                <a:solidFill>
                  <a:srgbClr val="FF0000"/>
                </a:solidFill>
                <a:latin typeface="Arabic Typesetting" panose="03020402040406030203" pitchFamily="66" charset="-78"/>
                <a:cs typeface="Arabic Typesetting" panose="03020402040406030203" pitchFamily="66" charset="-78"/>
              </a:rPr>
              <a:t>يتبلور </a:t>
            </a:r>
            <a:r>
              <a:rPr lang="ar-IQ" sz="3600" u="sng" dirty="0">
                <a:solidFill>
                  <a:srgbClr val="FF0000"/>
                </a:solidFill>
                <a:latin typeface="Arabic Typesetting" panose="03020402040406030203" pitchFamily="66" charset="-78"/>
                <a:cs typeface="Arabic Typesetting" panose="03020402040406030203" pitchFamily="66" charset="-78"/>
              </a:rPr>
              <a:t>انفعال عدم الارتياح وذلك عند الشهر </a:t>
            </a:r>
            <a:r>
              <a:rPr lang="ar-IQ" sz="3600" u="sng" dirty="0" smtClean="0">
                <a:solidFill>
                  <a:srgbClr val="FF0000"/>
                </a:solidFill>
                <a:latin typeface="Arabic Typesetting" panose="03020402040406030203" pitchFamily="66" charset="-78"/>
                <a:cs typeface="Arabic Typesetting" panose="03020402040406030203" pitchFamily="66" charset="-78"/>
              </a:rPr>
              <a:t>السادس</a:t>
            </a:r>
            <a:r>
              <a:rPr lang="ar-IQ" sz="3600" u="sng" dirty="0" smtClean="0">
                <a:latin typeface="Arabic Typesetting" panose="03020402040406030203" pitchFamily="66" charset="-78"/>
                <a:cs typeface="Arabic Typesetting" panose="03020402040406030203" pitchFamily="66" charset="-78"/>
              </a:rPr>
              <a:t>، </a:t>
            </a:r>
            <a:r>
              <a:rPr lang="ar-IQ" sz="3600" u="sng" dirty="0">
                <a:latin typeface="Arabic Typesetting" panose="03020402040406030203" pitchFamily="66" charset="-78"/>
                <a:cs typeface="Arabic Typesetting" panose="03020402040406030203" pitchFamily="66" charset="-78"/>
              </a:rPr>
              <a:t>ويتطور إلى انفعال </a:t>
            </a:r>
            <a:r>
              <a:rPr lang="ar-IQ" sz="3600" b="1" u="sng" dirty="0">
                <a:solidFill>
                  <a:srgbClr val="0070C0"/>
                </a:solidFill>
                <a:latin typeface="Arabic Typesetting" panose="03020402040406030203" pitchFamily="66" charset="-78"/>
                <a:cs typeface="Arabic Typesetting" panose="03020402040406030203" pitchFamily="66" charset="-78"/>
              </a:rPr>
              <a:t>الغضب </a:t>
            </a:r>
            <a:r>
              <a:rPr lang="en-US" sz="3600" b="1" u="sng" dirty="0">
                <a:solidFill>
                  <a:srgbClr val="0070C0"/>
                </a:solidFill>
                <a:latin typeface="Arabic Typesetting" panose="03020402040406030203" pitchFamily="66" charset="-78"/>
                <a:cs typeface="Arabic Typesetting" panose="03020402040406030203" pitchFamily="66" charset="-78"/>
              </a:rPr>
              <a:t>anger</a:t>
            </a:r>
            <a:r>
              <a:rPr lang="en-US" sz="3600" u="sng" dirty="0">
                <a:latin typeface="Arabic Typesetting" panose="03020402040406030203" pitchFamily="66" charset="-78"/>
                <a:cs typeface="Arabic Typesetting" panose="03020402040406030203" pitchFamily="66" charset="-78"/>
              </a:rPr>
              <a:t>، </a:t>
            </a:r>
            <a:r>
              <a:rPr lang="ar-IQ" sz="3600" u="sng" dirty="0">
                <a:latin typeface="Arabic Typesetting" panose="03020402040406030203" pitchFamily="66" charset="-78"/>
                <a:cs typeface="Arabic Typesetting" panose="03020402040406030203" pitchFamily="66" charset="-78"/>
              </a:rPr>
              <a:t>وانفعال </a:t>
            </a:r>
            <a:r>
              <a:rPr lang="ar-IQ" sz="3600" b="1" u="sng" dirty="0">
                <a:solidFill>
                  <a:srgbClr val="0070C0"/>
                </a:solidFill>
                <a:latin typeface="Arabic Typesetting" panose="03020402040406030203" pitchFamily="66" charset="-78"/>
                <a:cs typeface="Arabic Typesetting" panose="03020402040406030203" pitchFamily="66" charset="-78"/>
              </a:rPr>
              <a:t>التقزز والاشمئزاز </a:t>
            </a:r>
            <a:r>
              <a:rPr lang="en-US" sz="3600" b="1" u="sng" dirty="0">
                <a:solidFill>
                  <a:srgbClr val="0070C0"/>
                </a:solidFill>
                <a:latin typeface="Arabic Typesetting" panose="03020402040406030203" pitchFamily="66" charset="-78"/>
                <a:cs typeface="Arabic Typesetting" panose="03020402040406030203" pitchFamily="66" charset="-78"/>
              </a:rPr>
              <a:t>disgust</a:t>
            </a:r>
            <a:r>
              <a:rPr lang="en-US" sz="3600" u="sng" dirty="0">
                <a:latin typeface="Arabic Typesetting" panose="03020402040406030203" pitchFamily="66" charset="-78"/>
                <a:cs typeface="Arabic Typesetting" panose="03020402040406030203" pitchFamily="66" charset="-78"/>
              </a:rPr>
              <a:t>، </a:t>
            </a:r>
            <a:r>
              <a:rPr lang="ar-IQ" sz="3600" u="sng" dirty="0">
                <a:latin typeface="Arabic Typesetting" panose="03020402040406030203" pitchFamily="66" charset="-78"/>
                <a:cs typeface="Arabic Typesetting" panose="03020402040406030203" pitchFamily="66" charset="-78"/>
              </a:rPr>
              <a:t>وانفعال </a:t>
            </a:r>
            <a:r>
              <a:rPr lang="ar-IQ" sz="3600" b="1" u="sng" dirty="0" smtClean="0">
                <a:solidFill>
                  <a:srgbClr val="0070C0"/>
                </a:solidFill>
                <a:latin typeface="Arabic Typesetting" panose="03020402040406030203" pitchFamily="66" charset="-78"/>
                <a:cs typeface="Arabic Typesetting" panose="03020402040406030203" pitchFamily="66" charset="-78"/>
              </a:rPr>
              <a:t>الخوف</a:t>
            </a:r>
            <a:r>
              <a:rPr lang="en-US" sz="3600" b="1" u="sng" dirty="0" smtClean="0">
                <a:solidFill>
                  <a:srgbClr val="0070C0"/>
                </a:solidFill>
                <a:latin typeface="Arabic Typesetting" panose="03020402040406030203" pitchFamily="66" charset="-78"/>
                <a:cs typeface="Arabic Typesetting" panose="03020402040406030203" pitchFamily="66" charset="-78"/>
              </a:rPr>
              <a:t>fear </a:t>
            </a:r>
            <a:r>
              <a:rPr lang="ar-IQ" sz="3600" dirty="0" smtClean="0">
                <a:latin typeface="Arabic Typesetting" panose="03020402040406030203" pitchFamily="66" charset="-78"/>
                <a:cs typeface="Arabic Typesetting" panose="03020402040406030203" pitchFamily="66" charset="-78"/>
              </a:rPr>
              <a:t>. </a:t>
            </a:r>
          </a:p>
          <a:p>
            <a:pPr algn="just" rtl="1"/>
            <a:r>
              <a:rPr lang="ar-IQ" sz="3600" u="sng" dirty="0" smtClean="0">
                <a:solidFill>
                  <a:srgbClr val="FF0000"/>
                </a:solidFill>
                <a:latin typeface="Arabic Typesetting" panose="03020402040406030203" pitchFamily="66" charset="-78"/>
                <a:cs typeface="Arabic Typesetting" panose="03020402040406030203" pitchFamily="66" charset="-78"/>
              </a:rPr>
              <a:t>وعند </a:t>
            </a:r>
            <a:r>
              <a:rPr lang="ar-IQ" sz="3600" u="sng" dirty="0">
                <a:solidFill>
                  <a:srgbClr val="FF0000"/>
                </a:solidFill>
                <a:latin typeface="Arabic Typesetting" panose="03020402040406030203" pitchFamily="66" charset="-78"/>
                <a:cs typeface="Arabic Typesetting" panose="03020402040406030203" pitchFamily="66" charset="-78"/>
              </a:rPr>
              <a:t>نهاية السنة الأولى يتميز انفعال الارتياح</a:t>
            </a:r>
            <a:r>
              <a:rPr lang="ar-IQ" sz="3600" u="sng" dirty="0">
                <a:latin typeface="Arabic Typesetting" panose="03020402040406030203" pitchFamily="66" charset="-78"/>
                <a:cs typeface="Arabic Typesetting" panose="03020402040406030203" pitchFamily="66" charset="-78"/>
              </a:rPr>
              <a:t> إلى </a:t>
            </a:r>
            <a:r>
              <a:rPr lang="ar-IQ" sz="3600" b="1" u="sng" dirty="0">
                <a:solidFill>
                  <a:srgbClr val="0070C0"/>
                </a:solidFill>
                <a:latin typeface="Arabic Typesetting" panose="03020402040406030203" pitchFamily="66" charset="-78"/>
                <a:cs typeface="Arabic Typesetting" panose="03020402040406030203" pitchFamily="66" charset="-78"/>
              </a:rPr>
              <a:t>الزهو </a:t>
            </a:r>
            <a:r>
              <a:rPr lang="en-US" sz="3600" b="1" u="sng" dirty="0">
                <a:solidFill>
                  <a:srgbClr val="0070C0"/>
                </a:solidFill>
                <a:latin typeface="Arabic Typesetting" panose="03020402040406030203" pitchFamily="66" charset="-78"/>
                <a:cs typeface="Arabic Typesetting" panose="03020402040406030203" pitchFamily="66" charset="-78"/>
              </a:rPr>
              <a:t>elation</a:t>
            </a:r>
            <a:r>
              <a:rPr lang="en-US" sz="3600" u="sng" dirty="0">
                <a:latin typeface="Arabic Typesetting" panose="03020402040406030203" pitchFamily="66" charset="-78"/>
                <a:cs typeface="Arabic Typesetting" panose="03020402040406030203" pitchFamily="66" charset="-78"/>
              </a:rPr>
              <a:t>، </a:t>
            </a:r>
            <a:r>
              <a:rPr lang="ar-IQ" sz="3600" b="1" u="sng" dirty="0">
                <a:solidFill>
                  <a:srgbClr val="0070C0"/>
                </a:solidFill>
                <a:latin typeface="Arabic Typesetting" panose="03020402040406030203" pitchFamily="66" charset="-78"/>
                <a:cs typeface="Arabic Typesetting" panose="03020402040406030203" pitchFamily="66" charset="-78"/>
              </a:rPr>
              <a:t>والود </a:t>
            </a:r>
            <a:r>
              <a:rPr lang="ar-IQ" sz="3600" b="1" u="sng" dirty="0" smtClean="0">
                <a:solidFill>
                  <a:srgbClr val="0070C0"/>
                </a:solidFill>
                <a:latin typeface="Arabic Typesetting" panose="03020402040406030203" pitchFamily="66" charset="-78"/>
                <a:cs typeface="Arabic Typesetting" panose="03020402040406030203" pitchFamily="66" charset="-78"/>
              </a:rPr>
              <a:t>والعاطفة</a:t>
            </a:r>
            <a:r>
              <a:rPr lang="en-US" sz="3600" b="1" u="sng" dirty="0" smtClean="0">
                <a:solidFill>
                  <a:srgbClr val="0070C0"/>
                </a:solidFill>
                <a:latin typeface="Arabic Typesetting" panose="03020402040406030203" pitchFamily="66" charset="-78"/>
                <a:cs typeface="Arabic Typesetting" panose="03020402040406030203" pitchFamily="66" charset="-78"/>
              </a:rPr>
              <a:t>affection </a:t>
            </a:r>
            <a:r>
              <a:rPr lang="ar-IQ" sz="3600" dirty="0" smtClean="0">
                <a:latin typeface="Arabic Typesetting" panose="03020402040406030203" pitchFamily="66" charset="-78"/>
                <a:cs typeface="Arabic Typesetting" panose="03020402040406030203" pitchFamily="66" charset="-78"/>
              </a:rPr>
              <a:t>. </a:t>
            </a:r>
          </a:p>
          <a:p>
            <a:pPr marL="0" indent="0" algn="just" rtl="1">
              <a:buNone/>
            </a:pPr>
            <a:r>
              <a:rPr lang="ar-IQ" sz="3600" dirty="0" smtClean="0">
                <a:latin typeface="Arabic Typesetting" panose="03020402040406030203" pitchFamily="66" charset="-78"/>
                <a:cs typeface="Arabic Typesetting" panose="03020402040406030203" pitchFamily="66" charset="-78"/>
              </a:rPr>
              <a:t>ومع </a:t>
            </a:r>
            <a:r>
              <a:rPr lang="ar-IQ" sz="3600" dirty="0">
                <a:latin typeface="Arabic Typesetting" panose="03020402040406030203" pitchFamily="66" charset="-78"/>
                <a:cs typeface="Arabic Typesetting" panose="03020402040406030203" pitchFamily="66" charset="-78"/>
              </a:rPr>
              <a:t>مرور الوقت تبدأ بقية الانفعالات بالظهور.</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3559696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709" y="-7306"/>
            <a:ext cx="12252960" cy="685800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r" rtl="1"/>
            <a:r>
              <a:rPr lang="ar-IQ" dirty="0" smtClean="0"/>
              <a:t>لحظة الولادة</a:t>
            </a:r>
          </a:p>
          <a:p>
            <a:pPr algn="r" rtl="1"/>
            <a:endParaRPr lang="ar-IQ" dirty="0"/>
          </a:p>
          <a:p>
            <a:pPr algn="r" rtl="1"/>
            <a:endParaRPr lang="ar-IQ" dirty="0" smtClean="0"/>
          </a:p>
          <a:p>
            <a:pPr algn="r" rtl="1"/>
            <a:endParaRPr lang="ar-IQ" dirty="0"/>
          </a:p>
          <a:p>
            <a:pPr algn="r" rtl="1"/>
            <a:r>
              <a:rPr lang="ar-IQ" dirty="0" smtClean="0"/>
              <a:t>الشهر الثالث</a:t>
            </a:r>
          </a:p>
          <a:p>
            <a:pPr algn="r" rtl="1"/>
            <a:endParaRPr lang="ar-IQ" dirty="0"/>
          </a:p>
          <a:p>
            <a:pPr algn="r" rtl="1"/>
            <a:endParaRPr lang="ar-IQ" dirty="0" smtClean="0"/>
          </a:p>
          <a:p>
            <a:pPr algn="r" rtl="1"/>
            <a:endParaRPr lang="ar-IQ" dirty="0"/>
          </a:p>
          <a:p>
            <a:pPr algn="r" rtl="1"/>
            <a:r>
              <a:rPr lang="ar-IQ" dirty="0" smtClean="0"/>
              <a:t>الشهر السادس</a:t>
            </a:r>
          </a:p>
          <a:p>
            <a:pPr algn="r" rtl="1"/>
            <a:endParaRPr lang="ar-IQ" dirty="0"/>
          </a:p>
          <a:p>
            <a:pPr algn="r" rtl="1"/>
            <a:endParaRPr lang="ar-IQ" dirty="0" smtClean="0"/>
          </a:p>
          <a:p>
            <a:pPr algn="r" rtl="1"/>
            <a:endParaRPr lang="ar-IQ" dirty="0"/>
          </a:p>
          <a:p>
            <a:pPr algn="r" rtl="1"/>
            <a:r>
              <a:rPr lang="ar-IQ" dirty="0" smtClean="0"/>
              <a:t>السنة الأولى</a:t>
            </a:r>
          </a:p>
          <a:p>
            <a:pPr algn="r" rtl="1"/>
            <a:endParaRPr lang="ar-IQ" dirty="0"/>
          </a:p>
          <a:p>
            <a:pPr algn="r" rtl="1"/>
            <a:endParaRPr lang="ar-IQ" dirty="0" smtClean="0"/>
          </a:p>
          <a:p>
            <a:pPr algn="r" rtl="1"/>
            <a:endParaRPr lang="ar-IQ" dirty="0"/>
          </a:p>
          <a:p>
            <a:pPr algn="r" rtl="1"/>
            <a:r>
              <a:rPr lang="ar-IQ" dirty="0" smtClean="0"/>
              <a:t>الشهر الثامن عشر</a:t>
            </a:r>
          </a:p>
          <a:p>
            <a:pPr algn="r" rtl="1"/>
            <a:endParaRPr lang="ar-IQ" dirty="0"/>
          </a:p>
          <a:p>
            <a:pPr algn="r" rtl="1"/>
            <a:endParaRPr lang="ar-IQ" dirty="0" smtClean="0"/>
          </a:p>
          <a:p>
            <a:pPr algn="r" rtl="1"/>
            <a:endParaRPr lang="ar-IQ" dirty="0"/>
          </a:p>
          <a:p>
            <a:pPr algn="r" rtl="1"/>
            <a:r>
              <a:rPr lang="ar-IQ" dirty="0" smtClean="0"/>
              <a:t>سنتين</a:t>
            </a:r>
            <a:endParaRPr lang="en-US" dirty="0"/>
          </a:p>
        </p:txBody>
      </p:sp>
      <p:sp>
        <p:nvSpPr>
          <p:cNvPr id="9" name="Left Arrow 8"/>
          <p:cNvSpPr/>
          <p:nvPr/>
        </p:nvSpPr>
        <p:spPr>
          <a:xfrm>
            <a:off x="274320" y="0"/>
            <a:ext cx="10241280" cy="1031966"/>
          </a:xfrm>
          <a:prstGeom prst="leftArrow">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ar-IQ" sz="3600" b="1" dirty="0" smtClean="0">
                <a:latin typeface="Arabic Typesetting" panose="03020402040406030203" pitchFamily="66" charset="-78"/>
                <a:cs typeface="Arabic Typesetting" panose="03020402040406030203" pitchFamily="66" charset="-78"/>
              </a:rPr>
              <a:t>تهيج عــــــــــــــــــــــــــــــام</a:t>
            </a:r>
            <a:endParaRPr lang="en-US" sz="3600" b="1" dirty="0">
              <a:latin typeface="Arabic Typesetting" panose="03020402040406030203" pitchFamily="66" charset="-78"/>
              <a:cs typeface="Arabic Typesetting" panose="03020402040406030203" pitchFamily="66" charset="-78"/>
            </a:endParaRPr>
          </a:p>
        </p:txBody>
      </p:sp>
      <p:sp>
        <p:nvSpPr>
          <p:cNvPr id="10" name="Down Arrow 9"/>
          <p:cNvSpPr/>
          <p:nvPr/>
        </p:nvSpPr>
        <p:spPr>
          <a:xfrm>
            <a:off x="7516851" y="757645"/>
            <a:ext cx="484632" cy="3657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cstate="print"/>
          <a:stretch>
            <a:fillRect/>
          </a:stretch>
        </p:blipFill>
        <p:spPr>
          <a:xfrm>
            <a:off x="1631971" y="733212"/>
            <a:ext cx="542591" cy="365761"/>
          </a:xfrm>
          <a:prstGeom prst="rect">
            <a:avLst/>
          </a:prstGeom>
        </p:spPr>
      </p:pic>
      <p:sp>
        <p:nvSpPr>
          <p:cNvPr id="14" name="Rounded Rectangle 13"/>
          <p:cNvSpPr/>
          <p:nvPr/>
        </p:nvSpPr>
        <p:spPr>
          <a:xfrm>
            <a:off x="473528" y="1083371"/>
            <a:ext cx="3024051" cy="707087"/>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IQ" sz="3600" dirty="0" smtClean="0">
                <a:latin typeface="Arabic Typesetting" panose="03020402040406030203" pitchFamily="66" charset="-78"/>
                <a:cs typeface="Arabic Typesetting" panose="03020402040406030203" pitchFamily="66" charset="-78"/>
              </a:rPr>
              <a:t>عدم إرتياح</a:t>
            </a:r>
            <a:endParaRPr lang="en-US" sz="3600" dirty="0">
              <a:latin typeface="Arabic Typesetting" panose="03020402040406030203" pitchFamily="66" charset="-78"/>
              <a:cs typeface="Arabic Typesetting" panose="03020402040406030203" pitchFamily="66" charset="-78"/>
            </a:endParaRPr>
          </a:p>
        </p:txBody>
      </p:sp>
      <p:sp>
        <p:nvSpPr>
          <p:cNvPr id="15" name="Down Arrow 14"/>
          <p:cNvSpPr/>
          <p:nvPr/>
        </p:nvSpPr>
        <p:spPr>
          <a:xfrm>
            <a:off x="1958136" y="1844021"/>
            <a:ext cx="143691" cy="4049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p:cNvPicPr>
            <a:picLocks noChangeAspect="1"/>
          </p:cNvPicPr>
          <p:nvPr/>
        </p:nvPicPr>
        <p:blipFill>
          <a:blip r:embed="rId3" cstate="print"/>
          <a:stretch>
            <a:fillRect/>
          </a:stretch>
        </p:blipFill>
        <p:spPr>
          <a:xfrm>
            <a:off x="652658" y="1854926"/>
            <a:ext cx="201185" cy="432854"/>
          </a:xfrm>
          <a:prstGeom prst="rect">
            <a:avLst/>
          </a:prstGeom>
        </p:spPr>
      </p:pic>
      <p:pic>
        <p:nvPicPr>
          <p:cNvPr id="19" name="Picture 18"/>
          <p:cNvPicPr>
            <a:picLocks noChangeAspect="1"/>
          </p:cNvPicPr>
          <p:nvPr/>
        </p:nvPicPr>
        <p:blipFill>
          <a:blip r:embed="rId4" cstate="print"/>
          <a:stretch>
            <a:fillRect/>
          </a:stretch>
        </p:blipFill>
        <p:spPr>
          <a:xfrm>
            <a:off x="3038127" y="1857028"/>
            <a:ext cx="201185" cy="426757"/>
          </a:xfrm>
          <a:prstGeom prst="rect">
            <a:avLst/>
          </a:prstGeom>
        </p:spPr>
      </p:pic>
      <p:sp>
        <p:nvSpPr>
          <p:cNvPr id="21" name="Rounded Rectangle 20"/>
          <p:cNvSpPr/>
          <p:nvPr/>
        </p:nvSpPr>
        <p:spPr>
          <a:xfrm>
            <a:off x="395193" y="2285999"/>
            <a:ext cx="862148" cy="533797"/>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IQ" sz="3600" dirty="0" smtClean="0">
                <a:latin typeface="Arabic Typesetting" panose="03020402040406030203" pitchFamily="66" charset="-78"/>
                <a:cs typeface="Arabic Typesetting" panose="03020402040406030203" pitchFamily="66" charset="-78"/>
              </a:rPr>
              <a:t>خوف</a:t>
            </a:r>
            <a:endParaRPr lang="en-US" sz="3600" dirty="0">
              <a:latin typeface="Arabic Typesetting" panose="03020402040406030203" pitchFamily="66" charset="-78"/>
              <a:cs typeface="Arabic Typesetting" panose="03020402040406030203" pitchFamily="66" charset="-78"/>
            </a:endParaRPr>
          </a:p>
        </p:txBody>
      </p:sp>
      <p:sp>
        <p:nvSpPr>
          <p:cNvPr id="23" name="Left Arrow 22"/>
          <p:cNvSpPr/>
          <p:nvPr/>
        </p:nvSpPr>
        <p:spPr>
          <a:xfrm>
            <a:off x="3497580" y="1280160"/>
            <a:ext cx="7331530" cy="325845"/>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Left Arrow 21"/>
          <p:cNvSpPr/>
          <p:nvPr/>
        </p:nvSpPr>
        <p:spPr>
          <a:xfrm>
            <a:off x="1257341" y="2312128"/>
            <a:ext cx="9258259" cy="3993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Down Arrow 24"/>
          <p:cNvSpPr/>
          <p:nvPr/>
        </p:nvSpPr>
        <p:spPr>
          <a:xfrm>
            <a:off x="8399417" y="1867079"/>
            <a:ext cx="406254" cy="15292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spect="1"/>
          </p:cNvPicPr>
          <p:nvPr/>
        </p:nvPicPr>
        <p:blipFill>
          <a:blip r:embed="rId5" cstate="print"/>
          <a:stretch>
            <a:fillRect/>
          </a:stretch>
        </p:blipFill>
        <p:spPr>
          <a:xfrm>
            <a:off x="6589280" y="1867079"/>
            <a:ext cx="457240" cy="1554615"/>
          </a:xfrm>
          <a:prstGeom prst="rect">
            <a:avLst/>
          </a:prstGeom>
        </p:spPr>
      </p:pic>
      <p:sp>
        <p:nvSpPr>
          <p:cNvPr id="29" name="Rounded Rectangle 28"/>
          <p:cNvSpPr/>
          <p:nvPr/>
        </p:nvSpPr>
        <p:spPr>
          <a:xfrm>
            <a:off x="6270171" y="3396344"/>
            <a:ext cx="1071155" cy="49345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IQ" sz="3600" dirty="0" smtClean="0">
                <a:latin typeface="Arabic Typesetting" panose="03020402040406030203" pitchFamily="66" charset="-78"/>
                <a:cs typeface="Arabic Typesetting" panose="03020402040406030203" pitchFamily="66" charset="-78"/>
              </a:rPr>
              <a:t>زهو</a:t>
            </a:r>
            <a:endParaRPr lang="en-US" sz="3600" dirty="0">
              <a:latin typeface="Arabic Typesetting" panose="03020402040406030203" pitchFamily="66" charset="-78"/>
              <a:cs typeface="Arabic Typesetting" panose="03020402040406030203" pitchFamily="66" charset="-78"/>
            </a:endParaRPr>
          </a:p>
        </p:txBody>
      </p:sp>
      <p:sp>
        <p:nvSpPr>
          <p:cNvPr id="30" name="Left Arrow 29"/>
          <p:cNvSpPr/>
          <p:nvPr/>
        </p:nvSpPr>
        <p:spPr>
          <a:xfrm>
            <a:off x="7341326" y="3466166"/>
            <a:ext cx="3487783" cy="295938"/>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p:cNvSpPr/>
          <p:nvPr/>
        </p:nvSpPr>
        <p:spPr>
          <a:xfrm>
            <a:off x="8927156" y="3889802"/>
            <a:ext cx="227294" cy="52544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p:cNvPicPr>
            <a:picLocks noChangeAspect="1"/>
          </p:cNvPicPr>
          <p:nvPr/>
        </p:nvPicPr>
        <p:blipFill>
          <a:blip r:embed="rId6" cstate="print"/>
          <a:stretch>
            <a:fillRect/>
          </a:stretch>
        </p:blipFill>
        <p:spPr>
          <a:xfrm>
            <a:off x="7955385" y="3889802"/>
            <a:ext cx="280440" cy="548688"/>
          </a:xfrm>
          <a:prstGeom prst="rect">
            <a:avLst/>
          </a:prstGeom>
        </p:spPr>
      </p:pic>
      <p:pic>
        <p:nvPicPr>
          <p:cNvPr id="36" name="Picture 35"/>
          <p:cNvPicPr>
            <a:picLocks noChangeAspect="1"/>
          </p:cNvPicPr>
          <p:nvPr/>
        </p:nvPicPr>
        <p:blipFill>
          <a:blip r:embed="rId7" cstate="print"/>
          <a:stretch>
            <a:fillRect/>
          </a:stretch>
        </p:blipFill>
        <p:spPr>
          <a:xfrm>
            <a:off x="3749040" y="4558130"/>
            <a:ext cx="6570911" cy="350655"/>
          </a:xfrm>
          <a:prstGeom prst="rect">
            <a:avLst/>
          </a:prstGeom>
        </p:spPr>
      </p:pic>
      <p:sp>
        <p:nvSpPr>
          <p:cNvPr id="37" name="Down Arrow 36"/>
          <p:cNvSpPr/>
          <p:nvPr/>
        </p:nvSpPr>
        <p:spPr>
          <a:xfrm>
            <a:off x="3038127" y="2845487"/>
            <a:ext cx="329773" cy="15697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ounded Rectangle 37"/>
          <p:cNvSpPr/>
          <p:nvPr/>
        </p:nvSpPr>
        <p:spPr>
          <a:xfrm>
            <a:off x="2795280" y="4415246"/>
            <a:ext cx="888064" cy="58782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IQ" sz="3600" dirty="0" smtClean="0">
                <a:latin typeface="Arabic Typesetting" panose="03020402040406030203" pitchFamily="66" charset="-78"/>
                <a:cs typeface="Arabic Typesetting" panose="03020402040406030203" pitchFamily="66" charset="-78"/>
              </a:rPr>
              <a:t>غيرة</a:t>
            </a:r>
            <a:endParaRPr lang="en-US" sz="3600" dirty="0">
              <a:latin typeface="Arabic Typesetting" panose="03020402040406030203" pitchFamily="66" charset="-78"/>
              <a:cs typeface="Arabic Typesetting" panose="03020402040406030203" pitchFamily="66" charset="-78"/>
            </a:endParaRPr>
          </a:p>
        </p:txBody>
      </p:sp>
      <p:sp>
        <p:nvSpPr>
          <p:cNvPr id="39" name="Down Arrow 38"/>
          <p:cNvSpPr/>
          <p:nvPr/>
        </p:nvSpPr>
        <p:spPr>
          <a:xfrm>
            <a:off x="5610060" y="1867079"/>
            <a:ext cx="411917" cy="360625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4807131" y="5473337"/>
            <a:ext cx="2011680" cy="63792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IQ" sz="3600" dirty="0" smtClean="0">
                <a:latin typeface="Arabic Typesetting" panose="03020402040406030203" pitchFamily="66" charset="-78"/>
                <a:cs typeface="Arabic Typesetting" panose="03020402040406030203" pitchFamily="66" charset="-78"/>
              </a:rPr>
              <a:t>اللعب والإستمتاع</a:t>
            </a:r>
            <a:endParaRPr lang="en-US" sz="3600" dirty="0">
              <a:latin typeface="Arabic Typesetting" panose="03020402040406030203" pitchFamily="66" charset="-78"/>
              <a:cs typeface="Arabic Typesetting" panose="03020402040406030203" pitchFamily="66" charset="-78"/>
            </a:endParaRPr>
          </a:p>
        </p:txBody>
      </p:sp>
      <p:sp>
        <p:nvSpPr>
          <p:cNvPr id="41" name="Left Arrow 40"/>
          <p:cNvSpPr/>
          <p:nvPr/>
        </p:nvSpPr>
        <p:spPr>
          <a:xfrm>
            <a:off x="6805747" y="5679460"/>
            <a:ext cx="4402183" cy="31350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5455715" y="1112501"/>
            <a:ext cx="3845583" cy="731520"/>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IQ" sz="3600" dirty="0" smtClean="0">
                <a:latin typeface="Arabic Typesetting" panose="03020402040406030203" pitchFamily="66" charset="-78"/>
                <a:cs typeface="Arabic Typesetting" panose="03020402040406030203" pitchFamily="66" charset="-78"/>
              </a:rPr>
              <a:t>أبتهاج </a:t>
            </a:r>
            <a:endParaRPr lang="en-US" sz="3600" dirty="0">
              <a:latin typeface="Arabic Typesetting" panose="03020402040406030203" pitchFamily="66" charset="-78"/>
              <a:cs typeface="Arabic Typesetting" panose="03020402040406030203" pitchFamily="66" charset="-78"/>
            </a:endParaRPr>
          </a:p>
        </p:txBody>
      </p:sp>
      <p:sp>
        <p:nvSpPr>
          <p:cNvPr id="18" name="Rounded Rectangle 17"/>
          <p:cNvSpPr/>
          <p:nvPr/>
        </p:nvSpPr>
        <p:spPr>
          <a:xfrm>
            <a:off x="2795280" y="2283785"/>
            <a:ext cx="888064" cy="56170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IQ" sz="3600" dirty="0" smtClean="0">
                <a:latin typeface="Arabic Typesetting" panose="03020402040406030203" pitchFamily="66" charset="-78"/>
                <a:cs typeface="Arabic Typesetting" panose="03020402040406030203" pitchFamily="66" charset="-78"/>
              </a:rPr>
              <a:t>غضب</a:t>
            </a:r>
            <a:endParaRPr lang="en-US" sz="3600" dirty="0">
              <a:latin typeface="Arabic Typesetting" panose="03020402040406030203" pitchFamily="66" charset="-78"/>
              <a:cs typeface="Arabic Typesetting" panose="03020402040406030203" pitchFamily="66" charset="-78"/>
            </a:endParaRPr>
          </a:p>
        </p:txBody>
      </p:sp>
      <p:sp>
        <p:nvSpPr>
          <p:cNvPr id="20" name="Rounded Rectangle 19"/>
          <p:cNvSpPr/>
          <p:nvPr/>
        </p:nvSpPr>
        <p:spPr>
          <a:xfrm>
            <a:off x="1641767" y="2259872"/>
            <a:ext cx="849085" cy="533798"/>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IQ" sz="3600" dirty="0" smtClean="0">
                <a:latin typeface="Arabic Typesetting" panose="03020402040406030203" pitchFamily="66" charset="-78"/>
                <a:cs typeface="Arabic Typesetting" panose="03020402040406030203" pitchFamily="66" charset="-78"/>
              </a:rPr>
              <a:t>إزدراء</a:t>
            </a:r>
            <a:endParaRPr lang="en-US" sz="3600" dirty="0">
              <a:latin typeface="Arabic Typesetting" panose="03020402040406030203" pitchFamily="66" charset="-78"/>
              <a:cs typeface="Arabic Typesetting" panose="03020402040406030203" pitchFamily="66" charset="-78"/>
            </a:endParaRPr>
          </a:p>
        </p:txBody>
      </p:sp>
      <p:sp>
        <p:nvSpPr>
          <p:cNvPr id="28" name="Rounded Rectangle 27"/>
          <p:cNvSpPr/>
          <p:nvPr/>
        </p:nvSpPr>
        <p:spPr>
          <a:xfrm>
            <a:off x="7955385" y="3396343"/>
            <a:ext cx="1188615" cy="468107"/>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IQ" sz="3600" dirty="0" smtClean="0">
                <a:latin typeface="Arabic Typesetting" panose="03020402040406030203" pitchFamily="66" charset="-78"/>
                <a:cs typeface="Arabic Typesetting" panose="03020402040406030203" pitchFamily="66" charset="-78"/>
              </a:rPr>
              <a:t>تعاطف</a:t>
            </a:r>
            <a:endParaRPr lang="en-US" sz="3600" dirty="0">
              <a:latin typeface="Arabic Typesetting" panose="03020402040406030203" pitchFamily="66" charset="-78"/>
              <a:cs typeface="Arabic Typesetting" panose="03020402040406030203" pitchFamily="66" charset="-78"/>
            </a:endParaRPr>
          </a:p>
        </p:txBody>
      </p:sp>
      <p:sp>
        <p:nvSpPr>
          <p:cNvPr id="33" name="Rounded Rectangle 32"/>
          <p:cNvSpPr/>
          <p:nvPr/>
        </p:nvSpPr>
        <p:spPr>
          <a:xfrm>
            <a:off x="8647610" y="4438490"/>
            <a:ext cx="796835" cy="564584"/>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IQ" sz="3600" dirty="0" smtClean="0">
                <a:latin typeface="Arabic Typesetting" panose="03020402040406030203" pitchFamily="66" charset="-78"/>
                <a:cs typeface="Arabic Typesetting" panose="03020402040406030203" pitchFamily="66" charset="-78"/>
              </a:rPr>
              <a:t>صغار</a:t>
            </a:r>
            <a:endParaRPr lang="en-US" sz="3600" dirty="0">
              <a:latin typeface="Arabic Typesetting" panose="03020402040406030203" pitchFamily="66" charset="-78"/>
              <a:cs typeface="Arabic Typesetting" panose="03020402040406030203" pitchFamily="66" charset="-78"/>
            </a:endParaRPr>
          </a:p>
        </p:txBody>
      </p:sp>
      <p:sp>
        <p:nvSpPr>
          <p:cNvPr id="35" name="Rounded Rectangle 34"/>
          <p:cNvSpPr/>
          <p:nvPr/>
        </p:nvSpPr>
        <p:spPr>
          <a:xfrm>
            <a:off x="7707086" y="4463842"/>
            <a:ext cx="809897" cy="539232"/>
          </a:xfrm>
          <a:prstGeom prst="round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ar-IQ" sz="3600" dirty="0" smtClean="0">
                <a:latin typeface="Arabic Typesetting" panose="03020402040406030203" pitchFamily="66" charset="-78"/>
                <a:cs typeface="Arabic Typesetting" panose="03020402040406030203" pitchFamily="66" charset="-78"/>
              </a:rPr>
              <a:t>كبار</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362447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382973"/>
            <a:ext cx="8915400" cy="3777622"/>
          </a:xfrm>
        </p:spPr>
        <p:txBody>
          <a:bodyPr>
            <a:noAutofit/>
          </a:bodyPr>
          <a:lstStyle/>
          <a:p>
            <a:pPr marL="0" indent="0" algn="just" rtl="1">
              <a:buNone/>
            </a:pPr>
            <a:r>
              <a:rPr lang="ar-IQ" sz="3600" dirty="0">
                <a:latin typeface="Arabic Typesetting" panose="03020402040406030203" pitchFamily="66" charset="-78"/>
                <a:cs typeface="Arabic Typesetting" panose="03020402040406030203" pitchFamily="66" charset="-78"/>
              </a:rPr>
              <a:t> أظهرت الدراسات كذلك </a:t>
            </a:r>
            <a:r>
              <a:rPr lang="ar-IQ" sz="3600" u="sng" dirty="0">
                <a:solidFill>
                  <a:srgbClr val="FF0000"/>
                </a:solidFill>
                <a:latin typeface="Arabic Typesetting" panose="03020402040406030203" pitchFamily="66" charset="-78"/>
                <a:cs typeface="Arabic Typesetting" panose="03020402040406030203" pitchFamily="66" charset="-78"/>
              </a:rPr>
              <a:t>ان الأطفال الصغار يملكون مخاوف موروثة مثل الخوف من الأصوات العالية والمفاجئة</a:t>
            </a:r>
            <a:r>
              <a:rPr lang="ar-IQ" sz="3600" dirty="0">
                <a:latin typeface="Arabic Typesetting" panose="03020402040406030203" pitchFamily="66" charset="-78"/>
                <a:cs typeface="Arabic Typesetting" panose="03020402040406030203" pitchFamily="66" charset="-78"/>
              </a:rPr>
              <a:t>. ولكن معظم المخاوف مثل الخوف من المخلوقات الخيالية، والظلام، و البقاء وحيدا هي مخاوف مكتسبة نتيجة التعلم. فالمخاوف يمكن ان تكتسب من الوالدين من خلال عملية النمذجة </a:t>
            </a:r>
            <a:r>
              <a:rPr lang="en-US" sz="3600" dirty="0">
                <a:latin typeface="Arabic Typesetting" panose="03020402040406030203" pitchFamily="66" charset="-78"/>
                <a:cs typeface="Arabic Typesetting" panose="03020402040406030203" pitchFamily="66" charset="-78"/>
              </a:rPr>
              <a:t>modeling، </a:t>
            </a:r>
            <a:r>
              <a:rPr lang="ar-IQ" sz="3600" dirty="0">
                <a:latin typeface="Arabic Typesetting" panose="03020402040406030203" pitchFamily="66" charset="-78"/>
                <a:cs typeface="Arabic Typesetting" panose="03020402040406030203" pitchFamily="66" charset="-78"/>
              </a:rPr>
              <a:t>والمحاكاة </a:t>
            </a:r>
            <a:r>
              <a:rPr lang="en-US" sz="3600" dirty="0">
                <a:latin typeface="Arabic Typesetting" panose="03020402040406030203" pitchFamily="66" charset="-78"/>
                <a:cs typeface="Arabic Typesetting" panose="03020402040406030203" pitchFamily="66" charset="-78"/>
              </a:rPr>
              <a:t>imitation، </a:t>
            </a:r>
            <a:r>
              <a:rPr lang="ar-IQ" sz="3600" dirty="0">
                <a:latin typeface="Arabic Typesetting" panose="03020402040406030203" pitchFamily="66" charset="-78"/>
                <a:cs typeface="Arabic Typesetting" panose="03020402040406030203" pitchFamily="66" charset="-78"/>
              </a:rPr>
              <a:t>حيث تلعب هاتين العمليتين دورا مهما في تعليم الطفل. فإذا كان لدى الآباء خوفا من الكلاب مثلا، فان احتمال إظهار أطفالهم لنفس هذه المخاوف يكون مرتفعا. وكلما أصبح الطفل اكبر سنا فان المواقف الاجتماعية تكتسب القدرة على استحثاث المخاوف.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3736677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gn="just" rtl="1">
              <a:buNone/>
            </a:pPr>
            <a:r>
              <a:rPr lang="ar-IQ" sz="3600" dirty="0">
                <a:latin typeface="Arabic Typesetting" panose="03020402040406030203" pitchFamily="66" charset="-78"/>
                <a:cs typeface="Arabic Typesetting" panose="03020402040406030203" pitchFamily="66" charset="-78"/>
              </a:rPr>
              <a:t>يظهر الأطفال انفعالاتهم بتواتر اكبر وبشكل مكشوف أكثر من الناضجين. ولكن ردود أفعالهم العاطفية عادة تكون بريئة وبسيطة </a:t>
            </a:r>
            <a:r>
              <a:rPr lang="en-US" sz="3600" dirty="0">
                <a:latin typeface="Arabic Typesetting" panose="03020402040406030203" pitchFamily="66" charset="-78"/>
                <a:cs typeface="Arabic Typesetting" panose="03020402040406030203" pitchFamily="66" charset="-78"/>
              </a:rPr>
              <a:t>brief، </a:t>
            </a:r>
            <a:r>
              <a:rPr lang="ar-IQ" sz="3600" dirty="0">
                <a:latin typeface="Arabic Typesetting" panose="03020402040406030203" pitchFamily="66" charset="-78"/>
                <a:cs typeface="Arabic Typesetting" panose="03020402040406030203" pitchFamily="66" charset="-78"/>
              </a:rPr>
              <a:t>مقارنة مع المراهقين الذين تكون استجاباتهم الانفعالية عميقة وتستمر مدة طويلة </a:t>
            </a:r>
            <a:r>
              <a:rPr lang="en-US" sz="3600" dirty="0" smtClean="0">
                <a:latin typeface="Arabic Typesetting" panose="03020402040406030203" pitchFamily="66" charset="-78"/>
                <a:cs typeface="Arabic Typesetting" panose="03020402040406030203" pitchFamily="66" charset="-78"/>
              </a:rPr>
              <a:t>prolonged </a:t>
            </a:r>
            <a:r>
              <a:rPr lang="ar-IQ" sz="3600" dirty="0" smtClean="0">
                <a:latin typeface="Arabic Typesetting" panose="03020402040406030203" pitchFamily="66" charset="-78"/>
                <a:cs typeface="Arabic Typesetting" panose="03020402040406030203" pitchFamily="66" charset="-78"/>
              </a:rPr>
              <a:t>، كما </a:t>
            </a:r>
            <a:r>
              <a:rPr lang="ar-IQ" sz="3600" dirty="0">
                <a:latin typeface="Arabic Typesetting" panose="03020402040406030203" pitchFamily="66" charset="-78"/>
                <a:cs typeface="Arabic Typesetting" panose="03020402040406030203" pitchFamily="66" charset="-78"/>
              </a:rPr>
              <a:t>ان المراهقين غالبا ما تكون أفكارهم ذات صبغة سوداوية أو متشائمة ولا حدود لها </a:t>
            </a:r>
            <a:r>
              <a:rPr lang="en-US" sz="3600" dirty="0" smtClean="0">
                <a:latin typeface="Arabic Typesetting" panose="03020402040406030203" pitchFamily="66" charset="-78"/>
                <a:cs typeface="Arabic Typesetting" panose="03020402040406030203" pitchFamily="66" charset="-78"/>
              </a:rPr>
              <a:t>broad </a:t>
            </a:r>
            <a:r>
              <a:rPr lang="ar-IQ" sz="3600" dirty="0" smtClean="0">
                <a:latin typeface="Arabic Typesetting" panose="03020402040406030203" pitchFamily="66" charset="-78"/>
                <a:cs typeface="Arabic Typesetting" panose="03020402040406030203" pitchFamily="66" charset="-78"/>
              </a:rPr>
              <a:t>. وتصل </a:t>
            </a:r>
            <a:r>
              <a:rPr lang="ar-IQ" sz="3600" dirty="0">
                <a:latin typeface="Arabic Typesetting" panose="03020402040406030203" pitchFamily="66" charset="-78"/>
                <a:cs typeface="Arabic Typesetting" panose="03020402040406030203" pitchFamily="66" charset="-78"/>
              </a:rPr>
              <a:t>الانفعالات ذروتها </a:t>
            </a:r>
            <a:r>
              <a:rPr lang="en-US" sz="3600" dirty="0">
                <a:latin typeface="Arabic Typesetting" panose="03020402040406030203" pitchFamily="66" charset="-78"/>
                <a:cs typeface="Arabic Typesetting" panose="03020402040406030203" pitchFamily="66" charset="-78"/>
              </a:rPr>
              <a:t>peak </a:t>
            </a:r>
            <a:r>
              <a:rPr lang="ar-IQ" sz="3600" dirty="0" smtClean="0">
                <a:latin typeface="Arabic Typesetting" panose="03020402040406030203" pitchFamily="66" charset="-78"/>
                <a:cs typeface="Arabic Typesetting" panose="03020402040406030203" pitchFamily="66" charset="-78"/>
              </a:rPr>
              <a:t> عند </a:t>
            </a:r>
            <a:r>
              <a:rPr lang="ar-IQ" sz="3600" dirty="0">
                <a:latin typeface="Arabic Typesetting" panose="03020402040406030203" pitchFamily="66" charset="-78"/>
                <a:cs typeface="Arabic Typesetting" panose="03020402040406030203" pitchFamily="66" charset="-78"/>
              </a:rPr>
              <a:t>بدايات البلوغ، ويؤكد العديد من الآباء ان انفعالات أبنائهم من المراهقين تتميز غالبا بالتقلب </a:t>
            </a:r>
            <a:r>
              <a:rPr lang="en-US" sz="3600" dirty="0">
                <a:latin typeface="Arabic Typesetting" panose="03020402040406030203" pitchFamily="66" charset="-78"/>
                <a:cs typeface="Arabic Typesetting" panose="03020402040406030203" pitchFamily="66" charset="-78"/>
              </a:rPr>
              <a:t>volatile </a:t>
            </a:r>
            <a:r>
              <a:rPr lang="ar-IQ" sz="3600" dirty="0" smtClean="0">
                <a:latin typeface="Arabic Typesetting" panose="03020402040406030203" pitchFamily="66" charset="-78"/>
                <a:cs typeface="Arabic Typesetting" panose="03020402040406030203" pitchFamily="66" charset="-78"/>
              </a:rPr>
              <a:t> حيث </a:t>
            </a:r>
            <a:r>
              <a:rPr lang="ar-IQ" sz="3600" dirty="0">
                <a:latin typeface="Arabic Typesetting" panose="03020402040406030203" pitchFamily="66" charset="-78"/>
                <a:cs typeface="Arabic Typesetting" panose="03020402040406030203" pitchFamily="66" charset="-78"/>
              </a:rPr>
              <a:t>تتراوح ما بين أقصى حالات الفرح والانطلاق إلى الانقلاب السريع إلى النقيض وهو الغضب والمزاج الاكتئابي. </a:t>
            </a:r>
          </a:p>
          <a:p>
            <a:pPr marL="0" indent="0" algn="r" rtl="1">
              <a:buNone/>
            </a:pPr>
            <a:endParaRPr lang="en-US" dirty="0"/>
          </a:p>
        </p:txBody>
      </p:sp>
    </p:spTree>
    <p:extLst>
      <p:ext uri="{BB962C8B-B14F-4D97-AF65-F5344CB8AC3E}">
        <p14:creationId xmlns:p14="http://schemas.microsoft.com/office/powerpoint/2010/main" xmlns="" val="2761225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436914"/>
            <a:ext cx="8915400" cy="3931920"/>
          </a:xfrm>
        </p:spPr>
        <p:txBody>
          <a:bodyPr>
            <a:noAutofit/>
          </a:bodyPr>
          <a:lstStyle/>
          <a:p>
            <a:pPr marL="0" indent="0" algn="just" rtl="1">
              <a:buNone/>
            </a:pPr>
            <a:r>
              <a:rPr lang="ar-IQ" sz="3600" dirty="0">
                <a:latin typeface="Arabic Typesetting" panose="03020402040406030203" pitchFamily="66" charset="-78"/>
                <a:cs typeface="Arabic Typesetting" panose="03020402040406030203" pitchFamily="66" charset="-78"/>
              </a:rPr>
              <a:t>أظهرت الدراسات كذلك </a:t>
            </a:r>
            <a:r>
              <a:rPr lang="ar-IQ" sz="3600" u="sng" dirty="0">
                <a:solidFill>
                  <a:srgbClr val="FF0000"/>
                </a:solidFill>
                <a:latin typeface="Arabic Typesetting" panose="03020402040406030203" pitchFamily="66" charset="-78"/>
                <a:cs typeface="Arabic Typesetting" panose="03020402040406030203" pitchFamily="66" charset="-78"/>
              </a:rPr>
              <a:t>ان الإنسان كلما تقدم بالعمر فان مدى استجاباته الانفعالية يأخذ بالتناقص </a:t>
            </a:r>
            <a:r>
              <a:rPr lang="en-US" sz="3600" u="sng" dirty="0" smtClean="0">
                <a:solidFill>
                  <a:srgbClr val="FF0000"/>
                </a:solidFill>
                <a:latin typeface="Arabic Typesetting" panose="03020402040406030203" pitchFamily="66" charset="-78"/>
                <a:cs typeface="Arabic Typesetting" panose="03020402040406030203" pitchFamily="66" charset="-78"/>
              </a:rPr>
              <a:t>diminish </a:t>
            </a:r>
            <a:r>
              <a:rPr lang="ar-IQ" sz="3600" dirty="0" smtClean="0">
                <a:latin typeface="Arabic Typesetting" panose="03020402040406030203" pitchFamily="66" charset="-78"/>
                <a:cs typeface="Arabic Typesetting" panose="03020402040406030203" pitchFamily="66" charset="-78"/>
              </a:rPr>
              <a:t>، فنلاحظ </a:t>
            </a:r>
            <a:r>
              <a:rPr lang="ar-IQ" sz="3600" dirty="0">
                <a:latin typeface="Arabic Typesetting" panose="03020402040406030203" pitchFamily="66" charset="-78"/>
                <a:cs typeface="Arabic Typesetting" panose="03020402040406030203" pitchFamily="66" charset="-78"/>
              </a:rPr>
              <a:t>ازدياد في قدرة الإنسان الناضج على السيطرة على </a:t>
            </a:r>
            <a:r>
              <a:rPr lang="ar-IQ" sz="3600" dirty="0" smtClean="0">
                <a:latin typeface="Arabic Typesetting" panose="03020402040406030203" pitchFamily="66" charset="-78"/>
                <a:cs typeface="Arabic Typesetting" panose="03020402040406030203" pitchFamily="66" charset="-78"/>
              </a:rPr>
              <a:t>انفعالاته. </a:t>
            </a:r>
            <a:r>
              <a:rPr lang="ar-IQ" sz="3600" dirty="0">
                <a:latin typeface="Arabic Typesetting" panose="03020402040406030203" pitchFamily="66" charset="-78"/>
                <a:cs typeface="Arabic Typesetting" panose="03020402040406030203" pitchFamily="66" charset="-78"/>
              </a:rPr>
              <a:t>ويصف فنكنشتاين العملية بالشكل التالي: </a:t>
            </a:r>
            <a:r>
              <a:rPr lang="ar-IQ" sz="3600" u="sng" dirty="0">
                <a:solidFill>
                  <a:srgbClr val="FF0000"/>
                </a:solidFill>
                <a:latin typeface="Arabic Typesetting" panose="03020402040406030203" pitchFamily="66" charset="-78"/>
                <a:cs typeface="Arabic Typesetting" panose="03020402040406030203" pitchFamily="66" charset="-78"/>
              </a:rPr>
              <a:t>كلما ازداد الإنسان نموا وتعلما فانه يزداد تحضرا</a:t>
            </a:r>
            <a:r>
              <a:rPr lang="ar-IQ" sz="3600" dirty="0">
                <a:latin typeface="Arabic Typesetting" panose="03020402040406030203" pitchFamily="66" charset="-78"/>
                <a:cs typeface="Arabic Typesetting" panose="03020402040406030203" pitchFamily="66" charset="-78"/>
              </a:rPr>
              <a:t>، وكلما ازدادت حاجته إلى السيطرة على نزعاته العدوانية وينتج عن هذا اما إرجاع هذه النزعات نحو الذات أو الوقوع فريسة الصراع. وبالطبع فان السيطرة على النزعات العدوانية ينتج عنه بقاء انفعالات مؤلمة في نفس الإنسان تكون مصدر للكثير من المعاناة... يعبر فرويد عنها بالقول " انها </a:t>
            </a:r>
            <a:r>
              <a:rPr lang="ar-IQ" sz="3600" b="1" dirty="0">
                <a:solidFill>
                  <a:srgbClr val="0070C0"/>
                </a:solidFill>
                <a:latin typeface="Arabic Typesetting" panose="03020402040406030203" pitchFamily="66" charset="-78"/>
                <a:cs typeface="Arabic Typesetting" panose="03020402040406030203" pitchFamily="66" charset="-78"/>
              </a:rPr>
              <a:t>ثمن التحضر</a:t>
            </a:r>
            <a:r>
              <a:rPr lang="ar-IQ" sz="3600" dirty="0">
                <a:latin typeface="Arabic Typesetting" panose="03020402040406030203" pitchFamily="66" charset="-78"/>
                <a:cs typeface="Arabic Typesetting" panose="03020402040406030203" pitchFamily="66" charset="-78"/>
              </a:rPr>
              <a:t>" </a:t>
            </a:r>
            <a:r>
              <a:rPr lang="en-US" sz="3600" dirty="0">
                <a:latin typeface="Arabic Typesetting" panose="03020402040406030203" pitchFamily="66" charset="-78"/>
                <a:cs typeface="Arabic Typesetting" panose="03020402040406030203" pitchFamily="66" charset="-78"/>
              </a:rPr>
              <a:t>The price paid for civilization. </a:t>
            </a:r>
            <a:r>
              <a:rPr lang="ar-IQ" sz="3600" dirty="0" smtClean="0">
                <a:latin typeface="Arabic Typesetting" panose="03020402040406030203" pitchFamily="66" charset="-78"/>
                <a:cs typeface="Arabic Typesetting" panose="03020402040406030203" pitchFamily="66" charset="-78"/>
              </a:rPr>
              <a:t>.</a:t>
            </a:r>
          </a:p>
        </p:txBody>
      </p:sp>
    </p:spTree>
    <p:extLst>
      <p:ext uri="{BB962C8B-B14F-4D97-AF65-F5344CB8AC3E}">
        <p14:creationId xmlns:p14="http://schemas.microsoft.com/office/powerpoint/2010/main" xmlns="" val="1978576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r" rtl="1">
              <a:buNone/>
            </a:pPr>
            <a:endParaRPr lang="ar-IQ" sz="3600" dirty="0" smtClean="0">
              <a:latin typeface="Arabic Typesetting" panose="03020402040406030203" pitchFamily="66" charset="-78"/>
              <a:cs typeface="Arabic Typesetting" panose="03020402040406030203" pitchFamily="66" charset="-78"/>
            </a:endParaRPr>
          </a:p>
          <a:p>
            <a:pPr marL="0" indent="0" algn="r" rtl="1">
              <a:buNone/>
            </a:pPr>
            <a:r>
              <a:rPr lang="ar-IQ" sz="3600" u="sng" dirty="0" smtClean="0">
                <a:solidFill>
                  <a:srgbClr val="FF0000"/>
                </a:solidFill>
                <a:latin typeface="Arabic Typesetting" panose="03020402040406030203" pitchFamily="66" charset="-78"/>
                <a:cs typeface="Arabic Typesetting" panose="03020402040406030203" pitchFamily="66" charset="-78"/>
              </a:rPr>
              <a:t>عند </a:t>
            </a:r>
            <a:r>
              <a:rPr lang="ar-IQ" sz="3600" u="sng" dirty="0">
                <a:solidFill>
                  <a:srgbClr val="FF0000"/>
                </a:solidFill>
                <a:latin typeface="Arabic Typesetting" panose="03020402040406030203" pitchFamily="66" charset="-78"/>
                <a:cs typeface="Arabic Typesetting" panose="03020402040406030203" pitchFamily="66" charset="-78"/>
              </a:rPr>
              <a:t>الأعمار الكبيرة يرجع مدى الانفعالات إلى الاتساع ثانية مثلما كانت عليه الحال في المراهقة حيث التذبذب في الحالة المزاجية مابين السرور والانقباض</a:t>
            </a:r>
            <a:r>
              <a:rPr lang="ar-IQ" sz="3600" dirty="0">
                <a:latin typeface="Arabic Typesetting" panose="03020402040406030203" pitchFamily="66" charset="-78"/>
                <a:cs typeface="Arabic Typesetting" panose="03020402040406030203" pitchFamily="66" charset="-78"/>
              </a:rPr>
              <a:t>. </a:t>
            </a:r>
            <a:endParaRPr lang="ar-IQ" sz="3600" dirty="0" smtClean="0">
              <a:latin typeface="Arabic Typesetting" panose="03020402040406030203" pitchFamily="66" charset="-78"/>
              <a:cs typeface="Arabic Typesetting" panose="03020402040406030203" pitchFamily="66" charset="-78"/>
            </a:endParaRPr>
          </a:p>
          <a:p>
            <a:pPr marL="0" indent="0" algn="r" rtl="1">
              <a:buNone/>
            </a:pPr>
            <a:r>
              <a:rPr lang="ar-IQ" sz="3600" dirty="0" smtClean="0">
                <a:latin typeface="Arabic Typesetting" panose="03020402040406030203" pitchFamily="66" charset="-78"/>
                <a:cs typeface="Arabic Typesetting" panose="03020402040406030203" pitchFamily="66" charset="-78"/>
              </a:rPr>
              <a:t>كما </a:t>
            </a:r>
            <a:r>
              <a:rPr lang="ar-IQ" sz="3600" dirty="0">
                <a:latin typeface="Arabic Typesetting" panose="03020402040406030203" pitchFamily="66" charset="-78"/>
                <a:cs typeface="Arabic Typesetting" panose="03020402040406030203" pitchFamily="66" charset="-78"/>
              </a:rPr>
              <a:t>توجد نزعة لدى الطاعنين في السن ليكونوا </a:t>
            </a:r>
            <a:r>
              <a:rPr lang="ar-IQ" sz="3600" u="sng" dirty="0">
                <a:solidFill>
                  <a:srgbClr val="FF0000"/>
                </a:solidFill>
                <a:latin typeface="Arabic Typesetting" panose="03020402040406030203" pitchFamily="66" charset="-78"/>
                <a:cs typeface="Arabic Typesetting" panose="03020402040406030203" pitchFamily="66" charset="-78"/>
              </a:rPr>
              <a:t>سلبيين انفعاليا</a:t>
            </a:r>
            <a:r>
              <a:rPr lang="ar-IQ" sz="3600" dirty="0">
                <a:latin typeface="Arabic Typesetting" panose="03020402040406030203" pitchFamily="66" charset="-78"/>
                <a:cs typeface="Arabic Typesetting" panose="03020402040406030203" pitchFamily="66" charset="-78"/>
              </a:rPr>
              <a:t>.</a:t>
            </a:r>
          </a:p>
          <a:p>
            <a:pPr marL="0" indent="0" algn="r" rtl="1">
              <a:buNone/>
            </a:pP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10606577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1463040"/>
            <a:ext cx="8915400" cy="4448182"/>
          </a:xfrm>
        </p:spPr>
        <p:txBody>
          <a:bodyPr>
            <a:noAutofit/>
          </a:bodyPr>
          <a:lstStyle/>
          <a:p>
            <a:pPr marL="0" indent="0" algn="just" rtl="1">
              <a:buNone/>
            </a:pPr>
            <a:r>
              <a:rPr lang="ar-IQ" sz="3600" b="1" dirty="0">
                <a:latin typeface="Arabic Typesetting" panose="03020402040406030203" pitchFamily="66" charset="-78"/>
                <a:cs typeface="Arabic Typesetting" panose="03020402040406030203" pitchFamily="66" charset="-78"/>
              </a:rPr>
              <a:t>الانفعـال ودلائلـه</a:t>
            </a:r>
            <a:endParaRPr lang="en-US" sz="3600" dirty="0">
              <a:latin typeface="Arabic Typesetting" panose="03020402040406030203" pitchFamily="66" charset="-78"/>
              <a:cs typeface="Arabic Typesetting" panose="03020402040406030203" pitchFamily="66" charset="-78"/>
            </a:endParaRPr>
          </a:p>
          <a:p>
            <a:pPr marL="0" indent="0" algn="just" rtl="1">
              <a:buNone/>
            </a:pPr>
            <a:r>
              <a:rPr lang="ar-IQ" sz="3600" dirty="0">
                <a:latin typeface="Arabic Typesetting" panose="03020402040406030203" pitchFamily="66" charset="-78"/>
                <a:cs typeface="Arabic Typesetting" panose="03020402040406030203" pitchFamily="66" charset="-78"/>
              </a:rPr>
              <a:t>تمت الإشارة إثناء مناقشة مصطلح الانفعال إلى الإشكالات التي يتضمنها هذا المصطلح، وتحديدا عندما نحاول اختزاله أو التعبير عنه بمصطلحات أو إشارات جسمية ظاهرة أو حشوية. </a:t>
            </a:r>
            <a:endParaRPr lang="ar-IQ" sz="3600" dirty="0" smtClean="0">
              <a:latin typeface="Arabic Typesetting" panose="03020402040406030203" pitchFamily="66" charset="-78"/>
              <a:cs typeface="Arabic Typesetting" panose="03020402040406030203" pitchFamily="66" charset="-78"/>
            </a:endParaRPr>
          </a:p>
          <a:p>
            <a:pPr marL="0" indent="0" algn="just" rtl="1">
              <a:buNone/>
            </a:pPr>
            <a:r>
              <a:rPr lang="ar-IQ" sz="3600" dirty="0" smtClean="0">
                <a:latin typeface="Arabic Typesetting" panose="03020402040406030203" pitchFamily="66" charset="-78"/>
                <a:cs typeface="Arabic Typesetting" panose="03020402040406030203" pitchFamily="66" charset="-78"/>
              </a:rPr>
              <a:t>السؤال </a:t>
            </a:r>
            <a:r>
              <a:rPr lang="ar-IQ" sz="3600" dirty="0">
                <a:latin typeface="Arabic Typesetting" panose="03020402040406030203" pitchFamily="66" charset="-78"/>
                <a:cs typeface="Arabic Typesetting" panose="03020402040406030203" pitchFamily="66" charset="-78"/>
              </a:rPr>
              <a:t>الذي يمكن ان يطرح هنا هو: </a:t>
            </a:r>
            <a:r>
              <a:rPr lang="ar-IQ" sz="3600" u="sng" dirty="0">
                <a:solidFill>
                  <a:srgbClr val="FF0000"/>
                </a:solidFill>
                <a:latin typeface="Arabic Typesetting" panose="03020402040406030203" pitchFamily="66" charset="-78"/>
                <a:cs typeface="Arabic Typesetting" panose="03020402040406030203" pitchFamily="66" charset="-78"/>
              </a:rPr>
              <a:t>كيف نستطيع ان نصنف انفعالات الآخرين</a:t>
            </a:r>
            <a:r>
              <a:rPr lang="ar-IQ" sz="3600" dirty="0">
                <a:latin typeface="Arabic Typesetting" panose="03020402040406030203" pitchFamily="66" charset="-78"/>
                <a:cs typeface="Arabic Typesetting" panose="03020402040406030203" pitchFamily="66" charset="-78"/>
              </a:rPr>
              <a:t>؟ مبدئيا نستطيع ان نسأل الآخرين بما يشعرون به، على افتراض ان جوابهم سوف يكون صادقا ودقيقا. </a:t>
            </a:r>
            <a:endParaRPr lang="en-US" sz="3600" dirty="0">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xmlns="" val="1567661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endParaRPr lang="ar-IQ" dirty="0" smtClean="0"/>
          </a:p>
          <a:p>
            <a:pPr marL="0" indent="0" algn="just" rtl="1">
              <a:buNone/>
            </a:pPr>
            <a:r>
              <a:rPr lang="ar-IQ" sz="3600" dirty="0">
                <a:latin typeface="Arabic Typesetting" panose="03020402040406030203" pitchFamily="66" charset="-78"/>
                <a:cs typeface="Arabic Typesetting" panose="03020402040406030203" pitchFamily="66" charset="-78"/>
              </a:rPr>
              <a:t>[ولكن هذا لا يمكن ولثلاثة أسباب، الأول هو اننا لا نملك الحق في كثير من الأحيان في توجيه مثل هذا السؤال. ثانيا لأننا غالبا نحاول ان نخفي حقيقة انفعالاتنا. وثالثا لأننا لا نستطيع نحن في كثير من الأحيان من معرفة حقيقة مشاعرنا.] </a:t>
            </a:r>
            <a:endParaRPr lang="en-US" sz="3600" dirty="0">
              <a:latin typeface="Arabic Typesetting" panose="03020402040406030203" pitchFamily="66" charset="-78"/>
              <a:cs typeface="Arabic Typesetting" panose="03020402040406030203" pitchFamily="66" charset="-78"/>
            </a:endParaRPr>
          </a:p>
          <a:p>
            <a:pPr marL="0" indent="0" algn="r" rtl="1">
              <a:buNone/>
            </a:pPr>
            <a:endParaRPr lang="en-US" sz="3600" dirty="0"/>
          </a:p>
        </p:txBody>
      </p:sp>
    </p:spTree>
    <p:extLst>
      <p:ext uri="{BB962C8B-B14F-4D97-AF65-F5344CB8AC3E}">
        <p14:creationId xmlns:p14="http://schemas.microsoft.com/office/powerpoint/2010/main" xmlns="" val="159572480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88</TotalTime>
  <Words>875</Words>
  <Application>Microsoft Office PowerPoint</Application>
  <PresentationFormat>Custom</PresentationFormat>
  <Paragraphs>56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Wisp</vt:lpstr>
      <vt:lpstr>نمو وظهور الانفعالات </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نمو وظهور الانفعالات </dc:title>
  <dc:creator>Rifaat Jasseem</dc:creator>
  <cp:lastModifiedBy>Rifaat Jasseem</cp:lastModifiedBy>
  <cp:revision>12</cp:revision>
  <dcterms:created xsi:type="dcterms:W3CDTF">2021-05-22T14:56:27Z</dcterms:created>
  <dcterms:modified xsi:type="dcterms:W3CDTF">2021-07-15T07:45:37Z</dcterms:modified>
</cp:coreProperties>
</file>